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Fira Sans Extra Condensed Medium"/>
      <p:regular r:id="rId37"/>
      <p:bold r:id="rId38"/>
      <p:italic r:id="rId39"/>
      <p:boldItalic r:id="rId40"/>
    </p:embeddedFont>
    <p:embeddedFont>
      <p:font typeface="Roboto Condensed"/>
      <p:regular r:id="rId41"/>
      <p:bold r:id="rId42"/>
      <p:italic r:id="rId43"/>
      <p:boldItalic r:id="rId44"/>
    </p:embeddedFont>
    <p:embeddedFont>
      <p:font typeface="Squada One"/>
      <p:regular r:id="rId45"/>
    </p:embeddedFont>
    <p:embeddedFont>
      <p:font typeface="Roboto Condensed Light"/>
      <p:regular r:id="rId46"/>
      <p:bold r:id="rId47"/>
      <p:italic r:id="rId48"/>
      <p:boldItalic r:id="rId49"/>
    </p:embeddedFont>
    <p:embeddedFont>
      <p:font typeface="Exo 2"/>
      <p:regular r:id="rId50"/>
      <p:bold r:id="rId51"/>
      <p:italic r:id="rId52"/>
      <p:boldItalic r:id="rId53"/>
    </p:embeddedFont>
    <p:embeddedFont>
      <p:font typeface="Roboto Mono"/>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A24BAD3-97FC-4745-98E4-5302E191A894}">
  <a:tblStyle styleId="{EA24BAD3-97FC-4745-98E4-5302E191A89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FiraSansExtraCondensedMedium-boldItalic.fntdata"/><Relationship Id="rId42" Type="http://schemas.openxmlformats.org/officeDocument/2006/relationships/font" Target="fonts/RobotoCondensed-bold.fntdata"/><Relationship Id="rId41" Type="http://schemas.openxmlformats.org/officeDocument/2006/relationships/font" Target="fonts/RobotoCondensed-regular.fntdata"/><Relationship Id="rId44" Type="http://schemas.openxmlformats.org/officeDocument/2006/relationships/font" Target="fonts/RobotoCondensed-boldItalic.fntdata"/><Relationship Id="rId43" Type="http://schemas.openxmlformats.org/officeDocument/2006/relationships/font" Target="fonts/RobotoCondensed-italic.fntdata"/><Relationship Id="rId46" Type="http://schemas.openxmlformats.org/officeDocument/2006/relationships/font" Target="fonts/RobotoCondensedLight-regular.fntdata"/><Relationship Id="rId45" Type="http://schemas.openxmlformats.org/officeDocument/2006/relationships/font" Target="fonts/SquadaOne-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CondensedLight-italic.fntdata"/><Relationship Id="rId47" Type="http://schemas.openxmlformats.org/officeDocument/2006/relationships/font" Target="fonts/RobotoCondensedLight-bold.fntdata"/><Relationship Id="rId49" Type="http://schemas.openxmlformats.org/officeDocument/2006/relationships/font" Target="fonts/RobotoCondensedLight-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FiraSansExtraCondensedMedium-regular.fntdata"/><Relationship Id="rId36" Type="http://schemas.openxmlformats.org/officeDocument/2006/relationships/slide" Target="slides/slide31.xml"/><Relationship Id="rId39" Type="http://schemas.openxmlformats.org/officeDocument/2006/relationships/font" Target="fonts/FiraSansExtraCondensedMedium-italic.fntdata"/><Relationship Id="rId38" Type="http://schemas.openxmlformats.org/officeDocument/2006/relationships/font" Target="fonts/FiraSansExtraCondensedMedium-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Exo2-bold.fntdata"/><Relationship Id="rId50" Type="http://schemas.openxmlformats.org/officeDocument/2006/relationships/font" Target="fonts/Exo2-regular.fntdata"/><Relationship Id="rId53" Type="http://schemas.openxmlformats.org/officeDocument/2006/relationships/font" Target="fonts/Exo2-boldItalic.fntdata"/><Relationship Id="rId52" Type="http://schemas.openxmlformats.org/officeDocument/2006/relationships/font" Target="fonts/Exo2-italic.fntdata"/><Relationship Id="rId11" Type="http://schemas.openxmlformats.org/officeDocument/2006/relationships/slide" Target="slides/slide6.xml"/><Relationship Id="rId55" Type="http://schemas.openxmlformats.org/officeDocument/2006/relationships/font" Target="fonts/RobotoMono-bold.fntdata"/><Relationship Id="rId10" Type="http://schemas.openxmlformats.org/officeDocument/2006/relationships/slide" Target="slides/slide5.xml"/><Relationship Id="rId54" Type="http://schemas.openxmlformats.org/officeDocument/2006/relationships/font" Target="fonts/RobotoMono-regular.fntdata"/><Relationship Id="rId13" Type="http://schemas.openxmlformats.org/officeDocument/2006/relationships/slide" Target="slides/slide8.xml"/><Relationship Id="rId57" Type="http://schemas.openxmlformats.org/officeDocument/2006/relationships/font" Target="fonts/RobotoMono-boldItalic.fntdata"/><Relationship Id="rId12" Type="http://schemas.openxmlformats.org/officeDocument/2006/relationships/slide" Target="slides/slide7.xml"/><Relationship Id="rId56" Type="http://schemas.openxmlformats.org/officeDocument/2006/relationships/font" Target="fonts/RobotoMon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70a4a6e6c7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70a4a6e6c7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70a4a6e6c7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70a4a6e6c7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70a4a6e6c7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70a4a6e6c7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70a4a6e6c7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70a4a6e6c7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70a4a6e6c7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70a4a6e6c7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70a4a6e6c7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70a4a6e6c7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70a4a6e6c7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70a4a6e6c7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70b55ac45c_5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70b55ac45c_5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70a5d71d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70a5d71d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70a5d71df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70a5d71df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64efbf7d8d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64efbf7d8d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70a5d71df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70a5d71df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70a5d71df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70a5d71df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70a5d71df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70a5d71df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70a5d71df6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70a5d71df6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70a5d71df6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70a5d71df6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70a5d71df6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70a5d71df6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70a5d71df6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70a5d71df6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70a5d71df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70a5d71df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70a5d71df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70a5d71df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70a5d71df6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70a5d71df6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70a4a6e6c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70a4a6e6c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70a5d71df6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70a5d71df6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70b55ac45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70b55ac45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70a4a6e6c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70a4a6e6c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70a4a6e6c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70a4a6e6c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70b55ac45c_5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70b55ac45c_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64efbf7d8d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64efbf7d8d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70a4a6e6c7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70a4a6e6c7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70a4a6e6c7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70a4a6e6c7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0" name="Google Shape;10;p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3">
  <p:cSld name="CUSTOM_22">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1"/>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66" name="Google Shape;66;p11"/>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25">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70" name="Google Shape;70;p12"/>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1" name="Google Shape;71;p12"/>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2" name="Google Shape;72;p12"/>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3" name="Google Shape;73;p12"/>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4" name="Google Shape;74;p12"/>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5" name="Google Shape;75;p12"/>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6" name="Google Shape;76;p12"/>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7" name="Google Shape;77;p12"/>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8" name="Google Shape;78;p12"/>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9" name="Google Shape;79;p12"/>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0" name="Google Shape;80;p12"/>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81" name="Google Shape;81;p12"/>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25_1">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84" name="Google Shape;84;p13"/>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5" name="Google Shape;85;p13"/>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6" name="Google Shape;86;p13"/>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7" name="Google Shape;87;p13"/>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USTOM_15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4">
  <p:cSld name="CUSTOM_27">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15"/>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92" name="Google Shape;92;p15"/>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28">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1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96" name="Google Shape;96;p16"/>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7" name="Google Shape;97;p16"/>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8" name="Google Shape;98;p16"/>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9" name="Google Shape;99;p16"/>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0" name="Google Shape;100;p16"/>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1" name="Google Shape;101;p16"/>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02" name="Google Shape;102;p16"/>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3" name="Google Shape;103;p16"/>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29">
    <p:spTree>
      <p:nvGrpSpPr>
        <p:cNvPr id="104" name="Shape 104"/>
        <p:cNvGrpSpPr/>
        <p:nvPr/>
      </p:nvGrpSpPr>
      <p:grpSpPr>
        <a:xfrm>
          <a:off x="0" y="0"/>
          <a:ext cx="0" cy="0"/>
          <a:chOff x="0" y="0"/>
          <a:chExt cx="0" cy="0"/>
        </a:xfrm>
      </p:grpSpPr>
      <p:sp>
        <p:nvSpPr>
          <p:cNvPr id="105" name="Google Shape;105;p17"/>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5">
  <p:cSld name="CUSTOM_30">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108" name="Google Shape;108;p18"/>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USTOM_15_1_1">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4">
  <p:cSld name="CUSTOM_15_1_1_1">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2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7">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3" name="Google Shape;13;p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14" name="Google Shape;14;p3"/>
          <p:cNvSpPr txBox="1"/>
          <p:nvPr>
            <p:ph idx="1" type="subTitle"/>
          </p:nvPr>
        </p:nvSpPr>
        <p:spPr>
          <a:xfrm>
            <a:off x="690446" y="6564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15" name="Google Shape;15;p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2" name="Google Shape;22;p3"/>
          <p:cNvSpPr txBox="1"/>
          <p:nvPr>
            <p:ph idx="13" type="subTitle"/>
          </p:nvPr>
        </p:nvSpPr>
        <p:spPr>
          <a:xfrm>
            <a:off x="690446" y="16226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23" name="Google Shape;23;p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4" name="Google Shape;24;p3"/>
          <p:cNvSpPr txBox="1"/>
          <p:nvPr>
            <p:ph idx="15" type="subTitle"/>
          </p:nvPr>
        </p:nvSpPr>
        <p:spPr>
          <a:xfrm>
            <a:off x="690446" y="25961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25" name="Google Shape;25;p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6" name="Google Shape;26;p3"/>
          <p:cNvSpPr txBox="1"/>
          <p:nvPr>
            <p:ph idx="17" type="subTitle"/>
          </p:nvPr>
        </p:nvSpPr>
        <p:spPr>
          <a:xfrm>
            <a:off x="6811558" y="22300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27" name="Google Shape;27;p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8" name="Google Shape;28;p3"/>
          <p:cNvSpPr txBox="1"/>
          <p:nvPr>
            <p:ph idx="19" type="subTitle"/>
          </p:nvPr>
        </p:nvSpPr>
        <p:spPr>
          <a:xfrm>
            <a:off x="6811558" y="32539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29" name="Google Shape;29;p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0" name="Google Shape;30;p3"/>
          <p:cNvSpPr txBox="1"/>
          <p:nvPr>
            <p:ph idx="21" type="subTitle"/>
          </p:nvPr>
        </p:nvSpPr>
        <p:spPr>
          <a:xfrm>
            <a:off x="6811558" y="42661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6">
  <p:cSld name="CUSTOM_31">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21"/>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116" name="Google Shape;116;p21"/>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5">
  <p:cSld name="CUSTOM_15_1_1_1_1">
    <p:bg>
      <p:bgPr>
        <a:blipFill>
          <a:blip r:embed="rId2">
            <a:alphaModFix/>
          </a:blip>
          <a:stretch>
            <a:fillRect/>
          </a:stretch>
        </a:blipFill>
      </p:bgPr>
    </p:bg>
    <p:spTree>
      <p:nvGrpSpPr>
        <p:cNvPr id="118" name="Shape 118"/>
        <p:cNvGrpSpPr/>
        <p:nvPr/>
      </p:nvGrpSpPr>
      <p:grpSpPr>
        <a:xfrm>
          <a:off x="0" y="0"/>
          <a:ext cx="0" cy="0"/>
          <a:chOff x="0" y="0"/>
          <a:chExt cx="0" cy="0"/>
        </a:xfrm>
      </p:grpSpPr>
      <p:sp>
        <p:nvSpPr>
          <p:cNvPr id="119" name="Google Shape;119;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2">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23"/>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4800"/>
              <a:buNone/>
              <a:defRPr sz="4800"/>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122" name="Google Shape;122;p23"/>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3" name="Google Shape;123;p23"/>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b="1" lang="en" sz="1000">
                <a:solidFill>
                  <a:schemeClr val="dk1"/>
                </a:solidFill>
                <a:uFill>
                  <a:noFill/>
                </a:uFill>
                <a:latin typeface="Roboto Condensed"/>
                <a:ea typeface="Roboto Condensed"/>
                <a:cs typeface="Roboto Condensed"/>
                <a:sym typeface="Roboto Condensed"/>
                <a:hlinkClick r:id="rId3">
                  <a:extLst>
                    <a:ext uri="{A12FA001-AC4F-418D-AE19-62706E023703}">
                      <ahyp:hlinkClr val="tx"/>
                    </a:ext>
                  </a:extLst>
                </a:hlinkClick>
              </a:rPr>
              <a:t>Slidesgo</a:t>
            </a:r>
            <a:r>
              <a:rPr lang="en" sz="1000">
                <a:solidFill>
                  <a:schemeClr val="dk1"/>
                </a:solidFill>
                <a:latin typeface="Roboto Condensed Light"/>
                <a:ea typeface="Roboto Condensed Light"/>
                <a:cs typeface="Roboto Condensed Light"/>
                <a:sym typeface="Roboto Condensed Light"/>
              </a:rPr>
              <a:t>, including icons by </a:t>
            </a:r>
            <a:r>
              <a:rPr b="1" lang="en" sz="1000">
                <a:solidFill>
                  <a:schemeClr val="dk1"/>
                </a:solidFill>
                <a:uFill>
                  <a:noFill/>
                </a:uFill>
                <a:latin typeface="Roboto Condensed"/>
                <a:ea typeface="Roboto Condensed"/>
                <a:cs typeface="Roboto Condensed"/>
                <a:sym typeface="Roboto Condensed"/>
                <a:hlinkClick r:id="rId4">
                  <a:extLst>
                    <a:ext uri="{A12FA001-AC4F-418D-AE19-62706E023703}">
                      <ahyp:hlinkClr val="tx"/>
                    </a:ext>
                  </a:extLst>
                </a:hlinkClick>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b="1" lang="en" sz="1000">
                <a:solidFill>
                  <a:schemeClr val="dk1"/>
                </a:solidFill>
                <a:uFill>
                  <a:noFill/>
                </a:uFill>
                <a:latin typeface="Roboto Condensed"/>
                <a:ea typeface="Roboto Condensed"/>
                <a:cs typeface="Roboto Condensed"/>
                <a:sym typeface="Roboto Condensed"/>
                <a:hlinkClick r:id="rId5">
                  <a:extLst>
                    <a:ext uri="{A12FA001-AC4F-418D-AE19-62706E023703}">
                      <ahyp:hlinkClr val="tx"/>
                    </a:ext>
                  </a:extLst>
                </a:hlinkClick>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en" sz="900">
                <a:solidFill>
                  <a:schemeClr val="dk1"/>
                </a:solidFill>
                <a:latin typeface="Roboto Condensed"/>
                <a:ea typeface="Roboto Condensed"/>
                <a:cs typeface="Roboto Condensed"/>
                <a:sym typeface="Roboto Condensed"/>
              </a:rPr>
              <a:t>Please keep this slide for attribution.</a:t>
            </a:r>
            <a:endParaRPr b="1" sz="900">
              <a:solidFill>
                <a:schemeClr val="dk1"/>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14">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24"/>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26" name="Google Shape;126;p2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33">
    <p:bg>
      <p:bgPr>
        <a:noFill/>
      </p:bgPr>
    </p:bg>
    <p:spTree>
      <p:nvGrpSpPr>
        <p:cNvPr id="127" name="Shape 1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CUSTOM_18">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33" name="Google Shape;33;p4"/>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CUSTOM_12">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5"/>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37" name="Google Shape;37;p5"/>
          <p:cNvSpPr txBox="1"/>
          <p:nvPr>
            <p:ph idx="1" type="subTitle"/>
          </p:nvPr>
        </p:nvSpPr>
        <p:spPr>
          <a:xfrm>
            <a:off x="2459550" y="2314225"/>
            <a:ext cx="4224900" cy="178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15">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CUSTOM_2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7"/>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42" name="Google Shape;42;p7"/>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photo">
  <p:cSld name="CUSTOM_2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8"/>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000"/>
            </a:lvl1pPr>
            <a:lvl2pPr lvl="1" rtl="0" algn="r">
              <a:spcBef>
                <a:spcPts val="0"/>
              </a:spcBef>
              <a:spcAft>
                <a:spcPts val="0"/>
              </a:spcAft>
              <a:buClr>
                <a:srgbClr val="000000"/>
              </a:buClr>
              <a:buSzPts val="2000"/>
              <a:buNone/>
              <a:defRPr sz="2000">
                <a:solidFill>
                  <a:srgbClr val="000000"/>
                </a:solidFill>
              </a:defRPr>
            </a:lvl2pPr>
            <a:lvl3pPr lvl="2" rtl="0" algn="r">
              <a:spcBef>
                <a:spcPts val="0"/>
              </a:spcBef>
              <a:spcAft>
                <a:spcPts val="0"/>
              </a:spcAft>
              <a:buClr>
                <a:srgbClr val="000000"/>
              </a:buClr>
              <a:buSzPts val="2000"/>
              <a:buNone/>
              <a:defRPr sz="2000">
                <a:solidFill>
                  <a:srgbClr val="000000"/>
                </a:solidFill>
              </a:defRPr>
            </a:lvl3pPr>
            <a:lvl4pPr lvl="3" rtl="0" algn="r">
              <a:spcBef>
                <a:spcPts val="0"/>
              </a:spcBef>
              <a:spcAft>
                <a:spcPts val="0"/>
              </a:spcAft>
              <a:buClr>
                <a:srgbClr val="000000"/>
              </a:buClr>
              <a:buSzPts val="2000"/>
              <a:buNone/>
              <a:defRPr sz="2000">
                <a:solidFill>
                  <a:srgbClr val="000000"/>
                </a:solidFill>
              </a:defRPr>
            </a:lvl4pPr>
            <a:lvl5pPr lvl="4" rtl="0" algn="r">
              <a:spcBef>
                <a:spcPts val="0"/>
              </a:spcBef>
              <a:spcAft>
                <a:spcPts val="0"/>
              </a:spcAft>
              <a:buClr>
                <a:srgbClr val="000000"/>
              </a:buClr>
              <a:buSzPts val="2000"/>
              <a:buNone/>
              <a:defRPr sz="2000">
                <a:solidFill>
                  <a:srgbClr val="000000"/>
                </a:solidFill>
              </a:defRPr>
            </a:lvl5pPr>
            <a:lvl6pPr lvl="5" rtl="0" algn="r">
              <a:spcBef>
                <a:spcPts val="0"/>
              </a:spcBef>
              <a:spcAft>
                <a:spcPts val="0"/>
              </a:spcAft>
              <a:buClr>
                <a:srgbClr val="000000"/>
              </a:buClr>
              <a:buSzPts val="2000"/>
              <a:buNone/>
              <a:defRPr sz="2000">
                <a:solidFill>
                  <a:srgbClr val="000000"/>
                </a:solidFill>
              </a:defRPr>
            </a:lvl6pPr>
            <a:lvl7pPr lvl="6" rtl="0" algn="r">
              <a:spcBef>
                <a:spcPts val="0"/>
              </a:spcBef>
              <a:spcAft>
                <a:spcPts val="0"/>
              </a:spcAft>
              <a:buClr>
                <a:srgbClr val="000000"/>
              </a:buClr>
              <a:buSzPts val="2000"/>
              <a:buNone/>
              <a:defRPr sz="2000">
                <a:solidFill>
                  <a:srgbClr val="000000"/>
                </a:solidFill>
              </a:defRPr>
            </a:lvl7pPr>
            <a:lvl8pPr lvl="7" rtl="0" algn="r">
              <a:spcBef>
                <a:spcPts val="0"/>
              </a:spcBef>
              <a:spcAft>
                <a:spcPts val="0"/>
              </a:spcAft>
              <a:buClr>
                <a:srgbClr val="000000"/>
              </a:buClr>
              <a:buSzPts val="2000"/>
              <a:buNone/>
              <a:defRPr sz="2000">
                <a:solidFill>
                  <a:srgbClr val="000000"/>
                </a:solidFill>
              </a:defRPr>
            </a:lvl8pPr>
            <a:lvl9pPr lvl="8" rtl="0" algn="r">
              <a:spcBef>
                <a:spcPts val="0"/>
              </a:spcBef>
              <a:spcAft>
                <a:spcPts val="0"/>
              </a:spcAft>
              <a:buClr>
                <a:srgbClr val="000000"/>
              </a:buClr>
              <a:buSzPts val="2000"/>
              <a:buNone/>
              <a:defRPr sz="2000">
                <a:solidFill>
                  <a:srgbClr val="000000"/>
                </a:solidFill>
              </a:defRPr>
            </a:lvl9pPr>
          </a:lstStyle>
          <a:p/>
        </p:txBody>
      </p:sp>
      <p:sp>
        <p:nvSpPr>
          <p:cNvPr id="46" name="Google Shape;46;p8"/>
          <p:cNvSpPr txBox="1"/>
          <p:nvPr>
            <p:ph idx="1" type="subTitle"/>
          </p:nvPr>
        </p:nvSpPr>
        <p:spPr>
          <a:xfrm>
            <a:off x="1179233" y="3058425"/>
            <a:ext cx="30951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solidFill>
                  <a:srgbClr val="000000"/>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47" name="Google Shape;47;p8"/>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p:cSld name="CUSTOM_26">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0" name="Google Shape;50;p9"/>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p:nvPr>
            <p:ph idx="1" type="subTitle"/>
          </p:nvPr>
        </p:nvSpPr>
        <p:spPr>
          <a:xfrm flipH="1">
            <a:off x="3481677" y="1666454"/>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52" name="Google Shape;52;p9"/>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54" name="Google Shape;54;p9"/>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24">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8" name="Google Shape;58;p10"/>
          <p:cNvSpPr txBox="1"/>
          <p:nvPr>
            <p:ph idx="2"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59" name="Google Shape;59;p10"/>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60" name="Google Shape;60;p10"/>
          <p:cNvSpPr txBox="1"/>
          <p:nvPr>
            <p:ph idx="3"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61" name="Google Shape;61;p10"/>
          <p:cNvSpPr txBox="1"/>
          <p:nvPr>
            <p:ph idx="4"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62" name="Google Shape;62;p10"/>
          <p:cNvSpPr txBox="1"/>
          <p:nvPr>
            <p:ph idx="5"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63" name="Google Shape;63;p10"/>
          <p:cNvSpPr txBox="1"/>
          <p:nvPr>
            <p:ph idx="6"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Exo 2"/>
              <a:buNone/>
              <a:defRPr b="1" sz="2800">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indent="-304800" lvl="1" marL="914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indent="-304800" lvl="2" marL="1371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indent="-304800" lvl="3" marL="1828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indent="-304800" lvl="4" marL="22860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indent="-304800" lvl="5" marL="27432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indent="-304800" lvl="6" marL="3200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indent="-304800" lvl="7" marL="3657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indent="-304800" lvl="8" marL="411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6"/>
          <p:cNvSpPr txBox="1"/>
          <p:nvPr>
            <p:ph idx="1" type="subTitle"/>
          </p:nvPr>
        </p:nvSpPr>
        <p:spPr>
          <a:xfrm>
            <a:off x="1488897" y="3314525"/>
            <a:ext cx="6534000" cy="717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en">
                <a:latin typeface="Roboto Condensed"/>
                <a:ea typeface="Roboto Condensed"/>
                <a:cs typeface="Roboto Condensed"/>
                <a:sym typeface="Roboto Condensed"/>
              </a:rPr>
              <a:t>“</a:t>
            </a:r>
            <a:r>
              <a:rPr b="1" lang="en">
                <a:latin typeface="Roboto Condensed"/>
                <a:ea typeface="Roboto Condensed"/>
                <a:cs typeface="Roboto Condensed"/>
                <a:sym typeface="Roboto Condensed"/>
              </a:rPr>
              <a:t>The joy of coding Python should be in seeing short, concise, readable classes that express a lot of action in a small amount of clear code -- not in reams of trivial code that bores the reader to death.”</a:t>
            </a:r>
            <a:br>
              <a:rPr b="1" lang="en">
                <a:latin typeface="Roboto Condensed"/>
                <a:ea typeface="Roboto Condensed"/>
                <a:cs typeface="Roboto Condensed"/>
                <a:sym typeface="Roboto Condensed"/>
              </a:rPr>
            </a:br>
            <a:r>
              <a:rPr b="1" lang="en">
                <a:latin typeface="Roboto Condensed"/>
                <a:ea typeface="Roboto Condensed"/>
                <a:cs typeface="Roboto Condensed"/>
                <a:sym typeface="Roboto Condensed"/>
              </a:rPr>
              <a:t>Guido van Rossum</a:t>
            </a:r>
            <a:endParaRPr b="1">
              <a:latin typeface="Roboto Condensed"/>
              <a:ea typeface="Roboto Condensed"/>
              <a:cs typeface="Roboto Condensed"/>
              <a:sym typeface="Roboto Condensed"/>
            </a:endParaRPr>
          </a:p>
        </p:txBody>
      </p:sp>
      <p:sp>
        <p:nvSpPr>
          <p:cNvPr id="133" name="Google Shape;133;p26"/>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rgbClr val="434343"/>
                </a:solidFill>
              </a:rPr>
              <a:t>PYTHON 101</a:t>
            </a:r>
            <a:endParaRPr>
              <a:solidFill>
                <a:srgbClr val="434343"/>
              </a:solidFill>
            </a:endParaRPr>
          </a:p>
        </p:txBody>
      </p:sp>
      <p:cxnSp>
        <p:nvCxnSpPr>
          <p:cNvPr id="134" name="Google Shape;134;p26"/>
          <p:cNvCxnSpPr/>
          <p:nvPr/>
        </p:nvCxnSpPr>
        <p:spPr>
          <a:xfrm>
            <a:off x="7069475" y="3176000"/>
            <a:ext cx="2086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5"/>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dk1"/>
                </a:solidFill>
                <a:latin typeface="Roboto Condensed"/>
                <a:ea typeface="Roboto Condensed"/>
                <a:cs typeface="Roboto Condensed"/>
                <a:sym typeface="Roboto Condensed"/>
              </a:rPr>
              <a:t>What Are IDEs and Code Editors?</a:t>
            </a:r>
            <a:endParaRPr b="1" sz="1400">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An </a:t>
            </a:r>
            <a:r>
              <a:rPr b="1" lang="en">
                <a:solidFill>
                  <a:schemeClr val="dk1"/>
                </a:solidFill>
                <a:latin typeface="Roboto Condensed"/>
                <a:ea typeface="Roboto Condensed"/>
                <a:cs typeface="Roboto Condensed"/>
                <a:sym typeface="Roboto Condensed"/>
              </a:rPr>
              <a:t>IDE </a:t>
            </a:r>
            <a:r>
              <a:rPr lang="en">
                <a:solidFill>
                  <a:schemeClr val="dk1"/>
                </a:solidFill>
              </a:rPr>
              <a:t>(or </a:t>
            </a:r>
            <a:r>
              <a:rPr b="1" lang="en">
                <a:solidFill>
                  <a:schemeClr val="dk1"/>
                </a:solidFill>
                <a:latin typeface="Roboto Condensed"/>
                <a:ea typeface="Roboto Condensed"/>
                <a:cs typeface="Roboto Condensed"/>
                <a:sym typeface="Roboto Condensed"/>
              </a:rPr>
              <a:t>Integrated Development Environment</a:t>
            </a:r>
            <a:r>
              <a:rPr lang="en">
                <a:solidFill>
                  <a:schemeClr val="dk1"/>
                </a:solidFill>
              </a:rPr>
              <a:t>) is a program dedicated to software development. As the name implies, IDEs integrate several tools specifically designed for software development. These tools usually include:</a:t>
            </a:r>
            <a:endParaRPr>
              <a:solidFill>
                <a:schemeClr val="dk1"/>
              </a:solidFill>
            </a:endParaRPr>
          </a:p>
          <a:p>
            <a:pPr indent="-304800" lvl="0" marL="457200" rtl="0" algn="l">
              <a:spcBef>
                <a:spcPts val="1600"/>
              </a:spcBef>
              <a:spcAft>
                <a:spcPts val="0"/>
              </a:spcAft>
              <a:buClr>
                <a:schemeClr val="dk1"/>
              </a:buClr>
              <a:buSzPts val="1200"/>
              <a:buChar char="-"/>
            </a:pPr>
            <a:r>
              <a:rPr lang="en">
                <a:solidFill>
                  <a:schemeClr val="dk1"/>
                </a:solidFill>
              </a:rPr>
              <a:t>An editor designed to handle code (with, for example, syntax highlighting and auto-completion)</a:t>
            </a:r>
            <a:endParaRPr>
              <a:solidFill>
                <a:schemeClr val="dk1"/>
              </a:solidFill>
            </a:endParaRPr>
          </a:p>
          <a:p>
            <a:pPr indent="-304800" lvl="0" marL="457200" rtl="0" algn="l">
              <a:spcBef>
                <a:spcPts val="0"/>
              </a:spcBef>
              <a:spcAft>
                <a:spcPts val="0"/>
              </a:spcAft>
              <a:buClr>
                <a:schemeClr val="dk1"/>
              </a:buClr>
              <a:buSzPts val="1200"/>
              <a:buChar char="-"/>
            </a:pPr>
            <a:r>
              <a:rPr lang="en">
                <a:solidFill>
                  <a:schemeClr val="dk1"/>
                </a:solidFill>
              </a:rPr>
              <a:t>Build, execution, and debugging tools</a:t>
            </a:r>
            <a:endParaRPr>
              <a:solidFill>
                <a:schemeClr val="dk1"/>
              </a:solidFill>
            </a:endParaRPr>
          </a:p>
          <a:p>
            <a:pPr indent="-304800" lvl="0" marL="457200" rtl="0" algn="l">
              <a:spcBef>
                <a:spcPts val="0"/>
              </a:spcBef>
              <a:spcAft>
                <a:spcPts val="0"/>
              </a:spcAft>
              <a:buClr>
                <a:schemeClr val="dk1"/>
              </a:buClr>
              <a:buSzPts val="1200"/>
              <a:buChar char="-"/>
            </a:pPr>
            <a:r>
              <a:rPr lang="en">
                <a:solidFill>
                  <a:schemeClr val="dk1"/>
                </a:solidFill>
              </a:rPr>
              <a:t>Some form of source control</a:t>
            </a:r>
            <a:endParaRPr>
              <a:solidFill>
                <a:schemeClr val="dk1"/>
              </a:solidFill>
            </a:endParaRPr>
          </a:p>
          <a:p>
            <a:pPr indent="0" lvl="0" marL="0" rtl="0" algn="l">
              <a:spcBef>
                <a:spcPts val="1600"/>
              </a:spcBef>
              <a:spcAft>
                <a:spcPts val="0"/>
              </a:spcAft>
              <a:buNone/>
            </a:pPr>
            <a:r>
              <a:rPr lang="en">
                <a:solidFill>
                  <a:schemeClr val="dk1"/>
                </a:solidFill>
              </a:rPr>
              <a:t>Most IDEs support many different programming languages and contain many more features. They can, therefore, be large and take time to download and install. You may also need advanced knowledge to use them properly.</a:t>
            </a:r>
            <a:endParaRPr>
              <a:solidFill>
                <a:schemeClr val="dk1"/>
              </a:solidFill>
            </a:endParaRPr>
          </a:p>
          <a:p>
            <a:pPr indent="0" lvl="0" marL="0" rtl="0" algn="l">
              <a:spcBef>
                <a:spcPts val="1600"/>
              </a:spcBef>
              <a:spcAft>
                <a:spcPts val="1600"/>
              </a:spcAft>
              <a:buNone/>
            </a:pPr>
            <a:r>
              <a:rPr lang="en">
                <a:solidFill>
                  <a:schemeClr val="dk1"/>
                </a:solidFill>
              </a:rPr>
              <a:t>In contrast, a </a:t>
            </a:r>
            <a:r>
              <a:rPr b="1" lang="en">
                <a:solidFill>
                  <a:schemeClr val="dk1"/>
                </a:solidFill>
                <a:latin typeface="Roboto Condensed"/>
                <a:ea typeface="Roboto Condensed"/>
                <a:cs typeface="Roboto Condensed"/>
                <a:sym typeface="Roboto Condensed"/>
              </a:rPr>
              <a:t>dedicated code editor</a:t>
            </a:r>
            <a:r>
              <a:rPr lang="en">
                <a:solidFill>
                  <a:schemeClr val="dk1"/>
                </a:solidFill>
              </a:rPr>
              <a:t> can be as simple as a text editor with syntax highlighting and code formatting capabilities. Most good code editors can execute code and control a debugger. The very best ones interact with source control systems as well. Compared to an IDE, a good dedicated code editor is usually smaller and quicker, but often less feature rich.</a:t>
            </a:r>
            <a:endParaRPr>
              <a:solidFill>
                <a:schemeClr val="dk1"/>
              </a:solidFill>
            </a:endParaRPr>
          </a:p>
        </p:txBody>
      </p:sp>
      <p:sp>
        <p:nvSpPr>
          <p:cNvPr id="194" name="Google Shape;194;p35"/>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Python Environment</a:t>
            </a:r>
            <a:endParaRPr/>
          </a:p>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6"/>
          <p:cNvSpPr txBox="1"/>
          <p:nvPr>
            <p:ph idx="1" type="body"/>
          </p:nvPr>
        </p:nvSpPr>
        <p:spPr>
          <a:xfrm>
            <a:off x="249350" y="874200"/>
            <a:ext cx="8641500" cy="417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dk1"/>
                </a:solidFill>
                <a:latin typeface="Roboto Condensed"/>
                <a:ea typeface="Roboto Condensed"/>
                <a:cs typeface="Roboto Condensed"/>
                <a:sym typeface="Roboto Condensed"/>
              </a:rPr>
              <a:t>PyCharm</a:t>
            </a:r>
            <a:endParaRPr b="1" sz="1400">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PyCharm is an </a:t>
            </a:r>
            <a:r>
              <a:rPr b="1" lang="en">
                <a:solidFill>
                  <a:schemeClr val="dk1"/>
                </a:solidFill>
                <a:latin typeface="Roboto Condensed"/>
                <a:ea typeface="Roboto Condensed"/>
                <a:cs typeface="Roboto Condensed"/>
                <a:sym typeface="Roboto Condensed"/>
              </a:rPr>
              <a:t>IDE</a:t>
            </a:r>
            <a:r>
              <a:rPr lang="en">
                <a:solidFill>
                  <a:schemeClr val="dk1"/>
                </a:solidFill>
              </a:rPr>
              <a:t> for Python programming developed by the Czech company JetBrains, and as the name suggests, it works like a Charm even though it a heavy-weight software. Though it can take time for plot rendering, etc. when compared with other IDEs.</a:t>
            </a:r>
            <a:endParaRPr>
              <a:solidFill>
                <a:schemeClr val="dk1"/>
              </a:solidFill>
            </a:endParaRPr>
          </a:p>
          <a:p>
            <a:pPr indent="0" lvl="0" marL="0" rtl="0" algn="l">
              <a:spcBef>
                <a:spcPts val="1600"/>
              </a:spcBef>
              <a:spcAft>
                <a:spcPts val="0"/>
              </a:spcAft>
              <a:buNone/>
            </a:pPr>
            <a:r>
              <a:rPr b="1" lang="en" sz="1400">
                <a:solidFill>
                  <a:schemeClr val="dk1"/>
                </a:solidFill>
                <a:latin typeface="Roboto Condensed"/>
                <a:ea typeface="Roboto Condensed"/>
                <a:cs typeface="Roboto Condensed"/>
                <a:sym typeface="Roboto Condensed"/>
              </a:rPr>
              <a:t>Spyder</a:t>
            </a:r>
            <a:endParaRPr b="1" sz="1400">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Spyder is a lightweight open-source</a:t>
            </a:r>
            <a:r>
              <a:rPr b="1" lang="en">
                <a:solidFill>
                  <a:schemeClr val="dk1"/>
                </a:solidFill>
                <a:latin typeface="Roboto Condensed"/>
                <a:ea typeface="Roboto Condensed"/>
                <a:cs typeface="Roboto Condensed"/>
                <a:sym typeface="Roboto Condensed"/>
              </a:rPr>
              <a:t> IDE</a:t>
            </a:r>
            <a:r>
              <a:rPr lang="en">
                <a:solidFill>
                  <a:schemeClr val="dk1"/>
                </a:solidFill>
              </a:rPr>
              <a:t> that comes pre-installed with Anaconda distribution and was built mainly for data science practitioners.</a:t>
            </a:r>
            <a:endParaRPr>
              <a:solidFill>
                <a:schemeClr val="dk1"/>
              </a:solidFill>
            </a:endParaRPr>
          </a:p>
          <a:p>
            <a:pPr indent="0" lvl="0" marL="0" rtl="0" algn="l">
              <a:spcBef>
                <a:spcPts val="1600"/>
              </a:spcBef>
              <a:spcAft>
                <a:spcPts val="0"/>
              </a:spcAft>
              <a:buNone/>
            </a:pPr>
            <a:r>
              <a:rPr b="1" lang="en" sz="1400">
                <a:solidFill>
                  <a:schemeClr val="dk1"/>
                </a:solidFill>
                <a:latin typeface="Roboto Condensed"/>
                <a:ea typeface="Roboto Condensed"/>
                <a:cs typeface="Roboto Condensed"/>
                <a:sym typeface="Roboto Condensed"/>
              </a:rPr>
              <a:t>Visual Studio Code</a:t>
            </a:r>
            <a:endParaRPr b="1" sz="1400">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Visual Studio (VS) Code is an open-source</a:t>
            </a:r>
            <a:r>
              <a:rPr b="1" lang="en">
                <a:solidFill>
                  <a:schemeClr val="dk1"/>
                </a:solidFill>
                <a:latin typeface="Roboto Condensed"/>
                <a:ea typeface="Roboto Condensed"/>
                <a:cs typeface="Roboto Condensed"/>
                <a:sym typeface="Roboto Condensed"/>
              </a:rPr>
              <a:t> IDE</a:t>
            </a:r>
            <a:r>
              <a:rPr lang="en">
                <a:solidFill>
                  <a:schemeClr val="dk1"/>
                </a:solidFill>
              </a:rPr>
              <a:t> that was developed by Microsoft four years back, i.e., in the Year 2015. Visual Studio Code has support for all three operating systems; Windows, Linux, and macOS.</a:t>
            </a:r>
            <a:endParaRPr>
              <a:solidFill>
                <a:schemeClr val="dk1"/>
              </a:solidFill>
            </a:endParaRPr>
          </a:p>
          <a:p>
            <a:pPr indent="0" lvl="0" marL="0" rtl="0" algn="l">
              <a:spcBef>
                <a:spcPts val="1600"/>
              </a:spcBef>
              <a:spcAft>
                <a:spcPts val="0"/>
              </a:spcAft>
              <a:buNone/>
            </a:pPr>
            <a:r>
              <a:rPr b="1" lang="en" sz="1400">
                <a:solidFill>
                  <a:schemeClr val="dk1"/>
                </a:solidFill>
                <a:latin typeface="Roboto Condensed"/>
                <a:ea typeface="Roboto Condensed"/>
                <a:cs typeface="Roboto Condensed"/>
                <a:sym typeface="Roboto Condensed"/>
              </a:rPr>
              <a:t>Sublime Text</a:t>
            </a:r>
            <a:endParaRPr b="1" sz="1400">
              <a:solidFill>
                <a:schemeClr val="dk1"/>
              </a:solidFill>
              <a:latin typeface="Roboto Condensed"/>
              <a:ea typeface="Roboto Condensed"/>
              <a:cs typeface="Roboto Condensed"/>
              <a:sym typeface="Roboto Condensed"/>
            </a:endParaRPr>
          </a:p>
          <a:p>
            <a:pPr indent="0" lvl="0" marL="0" rtl="0" algn="l">
              <a:spcBef>
                <a:spcPts val="1600"/>
              </a:spcBef>
              <a:spcAft>
                <a:spcPts val="1600"/>
              </a:spcAft>
              <a:buNone/>
            </a:pPr>
            <a:r>
              <a:rPr lang="en">
                <a:solidFill>
                  <a:schemeClr val="dk1"/>
                </a:solidFill>
              </a:rPr>
              <a:t>Written by a Google engineer with a dream for a better text editor, Sublime Text is an extremely popular </a:t>
            </a:r>
            <a:r>
              <a:rPr b="1" lang="en">
                <a:solidFill>
                  <a:schemeClr val="dk1"/>
                </a:solidFill>
                <a:latin typeface="Roboto Condensed"/>
                <a:ea typeface="Roboto Condensed"/>
                <a:cs typeface="Roboto Condensed"/>
                <a:sym typeface="Roboto Condensed"/>
              </a:rPr>
              <a:t>code editor</a:t>
            </a:r>
            <a:r>
              <a:rPr lang="en">
                <a:solidFill>
                  <a:schemeClr val="dk1"/>
                </a:solidFill>
              </a:rPr>
              <a:t>. Supported on all platforms, Sublime Text has built-in support for Python code editing and a rich set of extensions (called packages) that extend the syntax and editing features.</a:t>
            </a:r>
            <a:endParaRPr>
              <a:solidFill>
                <a:schemeClr val="dk1"/>
              </a:solidFill>
            </a:endParaRPr>
          </a:p>
        </p:txBody>
      </p:sp>
      <p:sp>
        <p:nvSpPr>
          <p:cNvPr id="200" name="Google Shape;200;p36"/>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Python Environment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7"/>
          <p:cNvSpPr txBox="1"/>
          <p:nvPr>
            <p:ph type="ctrTitle"/>
          </p:nvPr>
        </p:nvSpPr>
        <p:spPr>
          <a:xfrm>
            <a:off x="2638350" y="659498"/>
            <a:ext cx="3867300" cy="20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Questions?</a:t>
            </a:r>
            <a:endParaRPr sz="2800"/>
          </a:p>
        </p:txBody>
      </p:sp>
      <p:cxnSp>
        <p:nvCxnSpPr>
          <p:cNvPr id="206" name="Google Shape;206;p37"/>
          <p:cNvCxnSpPr/>
          <p:nvPr/>
        </p:nvCxnSpPr>
        <p:spPr>
          <a:xfrm>
            <a:off x="4569600" y="1494500"/>
            <a:ext cx="4574400" cy="0"/>
          </a:xfrm>
          <a:prstGeom prst="straightConnector1">
            <a:avLst/>
          </a:prstGeom>
          <a:noFill/>
          <a:ln cap="flat" cmpd="sng" w="9525">
            <a:solidFill>
              <a:schemeClr val="dk1"/>
            </a:solidFill>
            <a:prstDash val="solid"/>
            <a:round/>
            <a:headEnd len="med" w="med" type="none"/>
            <a:tailEnd len="med" w="med" type="none"/>
          </a:ln>
        </p:spPr>
      </p:cxnSp>
      <p:cxnSp>
        <p:nvCxnSpPr>
          <p:cNvPr id="207" name="Google Shape;207;p37"/>
          <p:cNvCxnSpPr/>
          <p:nvPr/>
        </p:nvCxnSpPr>
        <p:spPr>
          <a:xfrm>
            <a:off x="0" y="3568175"/>
            <a:ext cx="4574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8"/>
          <p:cNvSpPr txBox="1"/>
          <p:nvPr>
            <p:ph type="ctrTitle"/>
          </p:nvPr>
        </p:nvSpPr>
        <p:spPr>
          <a:xfrm flipH="1">
            <a:off x="1147625" y="2932750"/>
            <a:ext cx="76056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VARIABLES</a:t>
            </a:r>
            <a:endParaRPr/>
          </a:p>
        </p:txBody>
      </p:sp>
      <p:sp>
        <p:nvSpPr>
          <p:cNvPr id="213" name="Google Shape;213;p38"/>
          <p:cNvSpPr txBox="1"/>
          <p:nvPr>
            <p:ph idx="2" type="title"/>
          </p:nvPr>
        </p:nvSpPr>
        <p:spPr>
          <a:xfrm flipH="1">
            <a:off x="1147579" y="201905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cxnSp>
        <p:nvCxnSpPr>
          <p:cNvPr id="214" name="Google Shape;214;p38"/>
          <p:cNvCxnSpPr/>
          <p:nvPr/>
        </p:nvCxnSpPr>
        <p:spPr>
          <a:xfrm>
            <a:off x="0" y="4028275"/>
            <a:ext cx="1561500" cy="0"/>
          </a:xfrm>
          <a:prstGeom prst="straightConnector1">
            <a:avLst/>
          </a:prstGeom>
          <a:noFill/>
          <a:ln cap="flat" cmpd="sng" w="9525">
            <a:solidFill>
              <a:schemeClr val="dk1"/>
            </a:solidFill>
            <a:prstDash val="solid"/>
            <a:round/>
            <a:headEnd len="med" w="med" type="none"/>
            <a:tailEnd len="med" w="med" type="none"/>
          </a:ln>
        </p:spPr>
      </p:cxnSp>
      <p:sp>
        <p:nvSpPr>
          <p:cNvPr id="215" name="Google Shape;215;p38"/>
          <p:cNvSpPr txBox="1"/>
          <p:nvPr>
            <p:ph idx="1" type="subTitle"/>
          </p:nvPr>
        </p:nvSpPr>
        <p:spPr>
          <a:xfrm>
            <a:off x="1147575" y="4028950"/>
            <a:ext cx="52071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Labeling data with descriptive names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9"/>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Condensed"/>
                <a:ea typeface="Roboto Condensed"/>
                <a:cs typeface="Roboto Condensed"/>
                <a:sym typeface="Roboto Condensed"/>
              </a:rPr>
              <a:t>Variables </a:t>
            </a:r>
            <a:r>
              <a:rPr lang="en">
                <a:solidFill>
                  <a:schemeClr val="dk1"/>
                </a:solidFill>
              </a:rPr>
              <a:t>are names given to data that we need to store and manipulate in our programs. For instance, suppose your program needs to store the age of a user. To do that, we can name this data userAge and define the variable userAge using the following statement.</a:t>
            </a:r>
            <a:endParaRPr>
              <a:solidFill>
                <a:schemeClr val="dk1"/>
              </a:solidFill>
            </a:endParaRPr>
          </a:p>
          <a:p>
            <a:pPr indent="0" lvl="0" marL="0" rtl="0" algn="l">
              <a:spcBef>
                <a:spcPts val="1600"/>
              </a:spcBef>
              <a:spcAft>
                <a:spcPts val="0"/>
              </a:spcAft>
              <a:buNone/>
            </a:pPr>
            <a:r>
              <a:rPr lang="en">
                <a:solidFill>
                  <a:schemeClr val="dk1"/>
                </a:solidFill>
              </a:rPr>
              <a:t>&gt;&gt;&gt; userAge = 24</a:t>
            </a:r>
            <a:endParaRPr>
              <a:solidFill>
                <a:schemeClr val="dk1"/>
              </a:solidFill>
            </a:endParaRPr>
          </a:p>
          <a:p>
            <a:pPr indent="0" lvl="0" marL="0" rtl="0" algn="l">
              <a:spcBef>
                <a:spcPts val="1600"/>
              </a:spcBef>
              <a:spcAft>
                <a:spcPts val="0"/>
              </a:spcAft>
              <a:buNone/>
            </a:pPr>
            <a:r>
              <a:rPr lang="en">
                <a:solidFill>
                  <a:schemeClr val="dk1"/>
                </a:solidFill>
              </a:rPr>
              <a:t>After you define the variable userAge, your program will</a:t>
            </a:r>
            <a:r>
              <a:rPr b="1" lang="en">
                <a:solidFill>
                  <a:schemeClr val="dk1"/>
                </a:solidFill>
                <a:latin typeface="Roboto Condensed"/>
                <a:ea typeface="Roboto Condensed"/>
                <a:cs typeface="Roboto Condensed"/>
                <a:sym typeface="Roboto Condensed"/>
              </a:rPr>
              <a:t> allocate a certain area of your computer's storage space to store this data</a:t>
            </a:r>
            <a:r>
              <a:rPr lang="en">
                <a:solidFill>
                  <a:schemeClr val="dk1"/>
                </a:solidFill>
              </a:rPr>
              <a:t>. You can then access and </a:t>
            </a:r>
            <a:r>
              <a:rPr b="1" lang="en">
                <a:solidFill>
                  <a:schemeClr val="dk1"/>
                </a:solidFill>
                <a:latin typeface="Roboto Condensed"/>
                <a:ea typeface="Roboto Condensed"/>
                <a:cs typeface="Roboto Condensed"/>
                <a:sym typeface="Roboto Condensed"/>
              </a:rPr>
              <a:t>modify this data</a:t>
            </a:r>
            <a:r>
              <a:rPr lang="en">
                <a:solidFill>
                  <a:schemeClr val="dk1"/>
                </a:solidFill>
              </a:rPr>
              <a:t> by referring to it by its name, userAge. Every time you declare a new variable, you need to give it an initial value. In this example, we gave it the value 24. We can always change this value in our program later.</a:t>
            </a:r>
            <a:endParaRPr>
              <a:solidFill>
                <a:schemeClr val="dk1"/>
              </a:solidFill>
            </a:endParaRPr>
          </a:p>
          <a:p>
            <a:pPr indent="0" lvl="0" marL="0" rtl="0" algn="l">
              <a:spcBef>
                <a:spcPts val="1600"/>
              </a:spcBef>
              <a:spcAft>
                <a:spcPts val="0"/>
              </a:spcAft>
              <a:buNone/>
            </a:pPr>
            <a:r>
              <a:rPr lang="en">
                <a:solidFill>
                  <a:schemeClr val="dk1"/>
                </a:solidFill>
              </a:rPr>
              <a:t>We can also </a:t>
            </a:r>
            <a:r>
              <a:rPr b="1" lang="en">
                <a:solidFill>
                  <a:schemeClr val="dk1"/>
                </a:solidFill>
                <a:latin typeface="Roboto Condensed"/>
                <a:ea typeface="Roboto Condensed"/>
                <a:cs typeface="Roboto Condensed"/>
                <a:sym typeface="Roboto Condensed"/>
              </a:rPr>
              <a:t>define multiple variables</a:t>
            </a:r>
            <a:r>
              <a:rPr lang="en">
                <a:solidFill>
                  <a:schemeClr val="dk1"/>
                </a:solidFill>
              </a:rPr>
              <a:t> at one go. To do that simply write</a:t>
            </a:r>
            <a:endParaRPr>
              <a:solidFill>
                <a:schemeClr val="dk1"/>
              </a:solidFill>
            </a:endParaRPr>
          </a:p>
          <a:p>
            <a:pPr indent="0" lvl="0" marL="0" rtl="0" algn="l">
              <a:spcBef>
                <a:spcPts val="1600"/>
              </a:spcBef>
              <a:spcAft>
                <a:spcPts val="0"/>
              </a:spcAft>
              <a:buNone/>
            </a:pPr>
            <a:r>
              <a:rPr lang="en">
                <a:solidFill>
                  <a:schemeClr val="dk1"/>
                </a:solidFill>
              </a:rPr>
              <a:t>&gt;&gt;&gt; userAge, userName = 24, ‘John’</a:t>
            </a:r>
            <a:endParaRPr>
              <a:solidFill>
                <a:schemeClr val="dk1"/>
              </a:solidFill>
            </a:endParaRPr>
          </a:p>
          <a:p>
            <a:pPr indent="0" lvl="0" marL="0" rtl="0" algn="l">
              <a:spcBef>
                <a:spcPts val="1600"/>
              </a:spcBef>
              <a:spcAft>
                <a:spcPts val="0"/>
              </a:spcAft>
              <a:buNone/>
            </a:pPr>
            <a:r>
              <a:rPr lang="en">
                <a:solidFill>
                  <a:schemeClr val="dk1"/>
                </a:solidFill>
              </a:rPr>
              <a:t>This is equivalent to</a:t>
            </a:r>
            <a:endParaRPr>
              <a:solidFill>
                <a:schemeClr val="dk1"/>
              </a:solidFill>
            </a:endParaRPr>
          </a:p>
          <a:p>
            <a:pPr indent="0" lvl="0" marL="0" rtl="0" algn="l">
              <a:spcBef>
                <a:spcPts val="1600"/>
              </a:spcBef>
              <a:spcAft>
                <a:spcPts val="1600"/>
              </a:spcAft>
              <a:buNone/>
            </a:pPr>
            <a:r>
              <a:rPr lang="en">
                <a:solidFill>
                  <a:schemeClr val="dk1"/>
                </a:solidFill>
              </a:rPr>
              <a:t>&gt;&gt;&gt; userAge = 24</a:t>
            </a:r>
            <a:br>
              <a:rPr lang="en">
                <a:solidFill>
                  <a:schemeClr val="dk1"/>
                </a:solidFill>
              </a:rPr>
            </a:br>
            <a:r>
              <a:rPr lang="en">
                <a:solidFill>
                  <a:schemeClr val="dk1"/>
                </a:solidFill>
              </a:rPr>
              <a:t>&gt;&gt;&gt; userName= ‘John’</a:t>
            </a:r>
            <a:endParaRPr>
              <a:solidFill>
                <a:schemeClr val="dk1"/>
              </a:solidFill>
            </a:endParaRPr>
          </a:p>
        </p:txBody>
      </p:sp>
      <p:sp>
        <p:nvSpPr>
          <p:cNvPr id="221" name="Google Shape;221;p39"/>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are variables?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0"/>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dk1"/>
                </a:solidFill>
                <a:latin typeface="Roboto Condensed"/>
                <a:ea typeface="Roboto Condensed"/>
                <a:cs typeface="Roboto Condensed"/>
                <a:sym typeface="Roboto Condensed"/>
              </a:rPr>
              <a:t>Naming and Using Variables</a:t>
            </a:r>
            <a:endParaRPr b="1" sz="1400">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When you’re using variables in Python, you need to adhere to a few rules and guidelines. Breaking some of these rules will cause errors; other guidelines just help you write code that’s easier to read and understand. Be sure to keep the following variable rules in mind:</a:t>
            </a:r>
            <a:endParaRPr>
              <a:solidFill>
                <a:schemeClr val="dk1"/>
              </a:solidFill>
            </a:endParaRPr>
          </a:p>
          <a:p>
            <a:pPr indent="-304800" lvl="0" marL="457200" rtl="0" algn="l">
              <a:spcBef>
                <a:spcPts val="1600"/>
              </a:spcBef>
              <a:spcAft>
                <a:spcPts val="0"/>
              </a:spcAft>
              <a:buClr>
                <a:schemeClr val="dk1"/>
              </a:buClr>
              <a:buSzPts val="1200"/>
              <a:buChar char="-"/>
            </a:pPr>
            <a:r>
              <a:rPr lang="en">
                <a:solidFill>
                  <a:schemeClr val="dk1"/>
                </a:solidFill>
              </a:rPr>
              <a:t>Variable names can contain only </a:t>
            </a:r>
            <a:r>
              <a:rPr b="1" lang="en">
                <a:solidFill>
                  <a:schemeClr val="dk1"/>
                </a:solidFill>
                <a:latin typeface="Roboto Condensed"/>
                <a:ea typeface="Roboto Condensed"/>
                <a:cs typeface="Roboto Condensed"/>
                <a:sym typeface="Roboto Condensed"/>
              </a:rPr>
              <a:t>letters</a:t>
            </a:r>
            <a:r>
              <a:rPr lang="en">
                <a:solidFill>
                  <a:schemeClr val="dk1"/>
                </a:solidFill>
              </a:rPr>
              <a:t>, </a:t>
            </a:r>
            <a:r>
              <a:rPr b="1" lang="en">
                <a:solidFill>
                  <a:schemeClr val="dk1"/>
                </a:solidFill>
                <a:latin typeface="Roboto Condensed"/>
                <a:ea typeface="Roboto Condensed"/>
                <a:cs typeface="Roboto Condensed"/>
                <a:sym typeface="Roboto Condensed"/>
              </a:rPr>
              <a:t>numbers</a:t>
            </a:r>
            <a:r>
              <a:rPr lang="en">
                <a:solidFill>
                  <a:schemeClr val="dk1"/>
                </a:solidFill>
              </a:rPr>
              <a:t>, and </a:t>
            </a:r>
            <a:r>
              <a:rPr b="1" lang="en">
                <a:solidFill>
                  <a:schemeClr val="dk1"/>
                </a:solidFill>
                <a:latin typeface="Roboto Condensed"/>
                <a:ea typeface="Roboto Condensed"/>
                <a:cs typeface="Roboto Condensed"/>
                <a:sym typeface="Roboto Condensed"/>
              </a:rPr>
              <a:t>underscores</a:t>
            </a:r>
            <a:r>
              <a:rPr lang="en">
                <a:solidFill>
                  <a:schemeClr val="dk1"/>
                </a:solidFill>
              </a:rPr>
              <a:t>. They can start with a letter or an underscore, but not with a number.</a:t>
            </a:r>
            <a:endParaRPr>
              <a:solidFill>
                <a:schemeClr val="dk1"/>
              </a:solidFill>
            </a:endParaRPr>
          </a:p>
          <a:p>
            <a:pPr indent="-304800" lvl="0" marL="457200" rtl="0" algn="l">
              <a:spcBef>
                <a:spcPts val="0"/>
              </a:spcBef>
              <a:spcAft>
                <a:spcPts val="0"/>
              </a:spcAft>
              <a:buClr>
                <a:schemeClr val="dk1"/>
              </a:buClr>
              <a:buSzPts val="1200"/>
              <a:buChar char="-"/>
            </a:pPr>
            <a:r>
              <a:rPr b="1" lang="en">
                <a:solidFill>
                  <a:schemeClr val="dk1"/>
                </a:solidFill>
                <a:latin typeface="Roboto Condensed"/>
                <a:ea typeface="Roboto Condensed"/>
                <a:cs typeface="Roboto Condensed"/>
                <a:sym typeface="Roboto Condensed"/>
              </a:rPr>
              <a:t>Spaces </a:t>
            </a:r>
            <a:r>
              <a:rPr lang="en">
                <a:solidFill>
                  <a:schemeClr val="dk1"/>
                </a:solidFill>
              </a:rPr>
              <a:t>are </a:t>
            </a:r>
            <a:r>
              <a:rPr b="1" lang="en">
                <a:solidFill>
                  <a:schemeClr val="dk1"/>
                </a:solidFill>
                <a:latin typeface="Roboto Condensed"/>
                <a:ea typeface="Roboto Condensed"/>
                <a:cs typeface="Roboto Condensed"/>
                <a:sym typeface="Roboto Condensed"/>
              </a:rPr>
              <a:t>not allowed</a:t>
            </a:r>
            <a:r>
              <a:rPr lang="en">
                <a:solidFill>
                  <a:schemeClr val="dk1"/>
                </a:solidFill>
              </a:rPr>
              <a:t> in variable names, but underscores can be used to separate words in variable names.</a:t>
            </a:r>
            <a:endParaRPr>
              <a:solidFill>
                <a:schemeClr val="dk1"/>
              </a:solidFill>
            </a:endParaRPr>
          </a:p>
          <a:p>
            <a:pPr indent="-304800" lvl="0" marL="457200" rtl="0" algn="l">
              <a:spcBef>
                <a:spcPts val="0"/>
              </a:spcBef>
              <a:spcAft>
                <a:spcPts val="0"/>
              </a:spcAft>
              <a:buClr>
                <a:schemeClr val="dk1"/>
              </a:buClr>
              <a:buSzPts val="1200"/>
              <a:buChar char="-"/>
            </a:pPr>
            <a:r>
              <a:rPr lang="en">
                <a:solidFill>
                  <a:schemeClr val="dk1"/>
                </a:solidFill>
              </a:rPr>
              <a:t>Avoid using Python </a:t>
            </a:r>
            <a:r>
              <a:rPr b="1" lang="en">
                <a:solidFill>
                  <a:schemeClr val="dk1"/>
                </a:solidFill>
                <a:latin typeface="Roboto Condensed"/>
                <a:ea typeface="Roboto Condensed"/>
                <a:cs typeface="Roboto Condensed"/>
                <a:sym typeface="Roboto Condensed"/>
              </a:rPr>
              <a:t>keywords </a:t>
            </a:r>
            <a:r>
              <a:rPr lang="en">
                <a:solidFill>
                  <a:schemeClr val="dk1"/>
                </a:solidFill>
              </a:rPr>
              <a:t>and function names as variable names; that is, do not use words that Python has reserved for a particular programmatic purpose, such as the word </a:t>
            </a:r>
            <a:r>
              <a:rPr b="1" lang="en">
                <a:solidFill>
                  <a:schemeClr val="dk1"/>
                </a:solidFill>
                <a:latin typeface="Roboto Condensed"/>
                <a:ea typeface="Roboto Condensed"/>
                <a:cs typeface="Roboto Condensed"/>
                <a:sym typeface="Roboto Condensed"/>
              </a:rPr>
              <a:t>print</a:t>
            </a:r>
            <a:r>
              <a:rPr lang="en">
                <a:solidFill>
                  <a:schemeClr val="dk1"/>
                </a:solidFill>
              </a:rPr>
              <a:t>.</a:t>
            </a:r>
            <a:endParaRPr>
              <a:solidFill>
                <a:schemeClr val="dk1"/>
              </a:solidFill>
            </a:endParaRPr>
          </a:p>
          <a:p>
            <a:pPr indent="-304800" lvl="0" marL="457200" rtl="0" algn="l">
              <a:spcBef>
                <a:spcPts val="0"/>
              </a:spcBef>
              <a:spcAft>
                <a:spcPts val="0"/>
              </a:spcAft>
              <a:buClr>
                <a:schemeClr val="dk1"/>
              </a:buClr>
              <a:buSzPts val="1200"/>
              <a:buChar char="-"/>
            </a:pPr>
            <a:r>
              <a:rPr lang="en">
                <a:solidFill>
                  <a:schemeClr val="dk1"/>
                </a:solidFill>
              </a:rPr>
              <a:t>Variable names should </a:t>
            </a:r>
            <a:r>
              <a:rPr b="1" lang="en">
                <a:solidFill>
                  <a:schemeClr val="dk1"/>
                </a:solidFill>
                <a:latin typeface="Roboto Condensed"/>
                <a:ea typeface="Roboto Condensed"/>
                <a:cs typeface="Roboto Condensed"/>
                <a:sym typeface="Roboto Condensed"/>
              </a:rPr>
              <a:t>be short</a:t>
            </a:r>
            <a:r>
              <a:rPr lang="en">
                <a:solidFill>
                  <a:schemeClr val="dk1"/>
                </a:solidFill>
              </a:rPr>
              <a:t> </a:t>
            </a:r>
            <a:r>
              <a:rPr b="1" lang="en">
                <a:solidFill>
                  <a:schemeClr val="dk1"/>
                </a:solidFill>
                <a:latin typeface="Roboto Condensed"/>
                <a:ea typeface="Roboto Condensed"/>
                <a:cs typeface="Roboto Condensed"/>
                <a:sym typeface="Roboto Condensed"/>
              </a:rPr>
              <a:t>but descriptive</a:t>
            </a:r>
            <a:r>
              <a:rPr lang="en">
                <a:solidFill>
                  <a:schemeClr val="dk1"/>
                </a:solidFill>
              </a:rPr>
              <a:t>. For example, name is better than n, student_name is better than s_n, and name_length is better than length_of_persons_name.</a:t>
            </a:r>
            <a:endParaRPr>
              <a:solidFill>
                <a:schemeClr val="dk1"/>
              </a:solidFill>
            </a:endParaRPr>
          </a:p>
          <a:p>
            <a:pPr indent="-304800" lvl="0" marL="457200" rtl="0" algn="l">
              <a:spcBef>
                <a:spcPts val="0"/>
              </a:spcBef>
              <a:spcAft>
                <a:spcPts val="0"/>
              </a:spcAft>
              <a:buClr>
                <a:schemeClr val="dk1"/>
              </a:buClr>
              <a:buSzPts val="1200"/>
              <a:buChar char="-"/>
            </a:pPr>
            <a:r>
              <a:rPr lang="en">
                <a:solidFill>
                  <a:schemeClr val="dk1"/>
                </a:solidFill>
              </a:rPr>
              <a:t>Be careful when using the lowercase letter </a:t>
            </a:r>
            <a:r>
              <a:rPr b="1" lang="en">
                <a:solidFill>
                  <a:schemeClr val="dk1"/>
                </a:solidFill>
                <a:latin typeface="Roboto Condensed"/>
                <a:ea typeface="Roboto Condensed"/>
                <a:cs typeface="Roboto Condensed"/>
                <a:sym typeface="Roboto Condensed"/>
              </a:rPr>
              <a:t>l</a:t>
            </a:r>
            <a:r>
              <a:rPr lang="en">
                <a:solidFill>
                  <a:schemeClr val="dk1"/>
                </a:solidFill>
              </a:rPr>
              <a:t> and the uppercase letter </a:t>
            </a:r>
            <a:r>
              <a:rPr b="1" lang="en">
                <a:solidFill>
                  <a:schemeClr val="dk1"/>
                </a:solidFill>
                <a:latin typeface="Roboto Condensed"/>
                <a:ea typeface="Roboto Condensed"/>
                <a:cs typeface="Roboto Condensed"/>
                <a:sym typeface="Roboto Condensed"/>
              </a:rPr>
              <a:t>O</a:t>
            </a:r>
            <a:r>
              <a:rPr lang="en">
                <a:solidFill>
                  <a:schemeClr val="dk1"/>
                </a:solidFill>
              </a:rPr>
              <a:t> because they could be confused with the numbers </a:t>
            </a:r>
            <a:r>
              <a:rPr b="1" lang="en">
                <a:solidFill>
                  <a:schemeClr val="dk1"/>
                </a:solidFill>
                <a:latin typeface="Roboto Condensed"/>
                <a:ea typeface="Roboto Condensed"/>
                <a:cs typeface="Roboto Condensed"/>
                <a:sym typeface="Roboto Condensed"/>
              </a:rPr>
              <a:t>1</a:t>
            </a:r>
            <a:r>
              <a:rPr lang="en">
                <a:solidFill>
                  <a:schemeClr val="dk1"/>
                </a:solidFill>
              </a:rPr>
              <a:t> and </a:t>
            </a:r>
            <a:r>
              <a:rPr b="1" lang="en">
                <a:solidFill>
                  <a:schemeClr val="dk1"/>
                </a:solidFill>
                <a:latin typeface="Roboto Condensed"/>
                <a:ea typeface="Roboto Condensed"/>
                <a:cs typeface="Roboto Condensed"/>
                <a:sym typeface="Roboto Condensed"/>
              </a:rPr>
              <a:t>0</a:t>
            </a:r>
            <a:r>
              <a:rPr lang="en">
                <a:solidFill>
                  <a:schemeClr val="dk1"/>
                </a:solidFill>
              </a:rPr>
              <a:t>.</a:t>
            </a:r>
            <a:endParaRPr>
              <a:solidFill>
                <a:schemeClr val="dk1"/>
              </a:solidFill>
            </a:endParaRPr>
          </a:p>
          <a:p>
            <a:pPr indent="0" lvl="0" marL="0" rtl="0" algn="l">
              <a:spcBef>
                <a:spcPts val="1600"/>
              </a:spcBef>
              <a:spcAft>
                <a:spcPts val="0"/>
              </a:spcAft>
              <a:buNone/>
            </a:pPr>
            <a:r>
              <a:rPr lang="en">
                <a:solidFill>
                  <a:schemeClr val="dk1"/>
                </a:solidFill>
              </a:rPr>
              <a:t>It can take some practice to learn how to create good variable names, especially as your programs become more interesting and complicated. As you write more programs and start to read through other people’s code, you’ll get better at coming up with meaningful names.</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227" name="Google Shape;227;p40"/>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Variables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1"/>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dk1"/>
                </a:solidFill>
                <a:latin typeface="Roboto Condensed"/>
                <a:ea typeface="Roboto Condensed"/>
                <a:cs typeface="Roboto Condensed"/>
                <a:sym typeface="Roboto Condensed"/>
              </a:rPr>
              <a:t>Variables Are Labels</a:t>
            </a:r>
            <a:endParaRPr b="1" sz="1400">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Variables are often described as boxes you can store values in. This idea can be helpful the first few times you use a variable, but it isn’t an accurate way to describe how variables are represented internally in Python. It’s much better to think of variables as labels that you can assign to values. You can also say that a variable references a certain value.</a:t>
            </a:r>
            <a:endParaRPr>
              <a:solidFill>
                <a:schemeClr val="dk1"/>
              </a:solidFill>
            </a:endParaRPr>
          </a:p>
          <a:p>
            <a:pPr indent="0" lvl="0" marL="0" rtl="0" algn="l">
              <a:spcBef>
                <a:spcPts val="1600"/>
              </a:spcBef>
              <a:spcAft>
                <a:spcPts val="0"/>
              </a:spcAft>
              <a:buNone/>
            </a:pPr>
            <a:r>
              <a:rPr lang="en">
                <a:solidFill>
                  <a:schemeClr val="dk1"/>
                </a:solidFill>
              </a:rPr>
              <a:t>This distinction probably won’t matter much in your initial programs, but it’s worth learning earlier rather than later. At some point, you’ll see unexpected behavior from a variable, and an accurate understanding of how variables work will help you identify what’s happening in your code.</a:t>
            </a:r>
            <a:endParaRPr>
              <a:solidFill>
                <a:schemeClr val="dk1"/>
              </a:solidFill>
            </a:endParaRPr>
          </a:p>
          <a:p>
            <a:pPr indent="0" lvl="0" marL="0" rtl="0" algn="l">
              <a:spcBef>
                <a:spcPts val="1600"/>
              </a:spcBef>
              <a:spcAft>
                <a:spcPts val="0"/>
              </a:spcAft>
              <a:buNone/>
            </a:pPr>
            <a:r>
              <a:rPr b="1" lang="en" sz="1400">
                <a:solidFill>
                  <a:schemeClr val="dk1"/>
                </a:solidFill>
                <a:latin typeface="Roboto Condensed"/>
                <a:ea typeface="Roboto Condensed"/>
                <a:cs typeface="Roboto Condensed"/>
                <a:sym typeface="Roboto Condensed"/>
              </a:rPr>
              <a:t>The Assignment Sign</a:t>
            </a:r>
            <a:endParaRPr b="1" sz="1400">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Note that the = sign in the statement userAge = 24 has a different meaning from the = sign we learned in Math. In programming, the = sign is known as an assignment sign. It means we are assigning the value on the right side of the = sign to the variable on the left.</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233" name="Google Shape;233;p41"/>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Variables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2"/>
          <p:cNvSpPr txBox="1"/>
          <p:nvPr>
            <p:ph idx="1" type="body"/>
          </p:nvPr>
        </p:nvSpPr>
        <p:spPr>
          <a:xfrm>
            <a:off x="249350" y="898525"/>
            <a:ext cx="8641500" cy="415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dk1"/>
                </a:solidFill>
                <a:latin typeface="Roboto Condensed"/>
                <a:ea typeface="Roboto Condensed"/>
                <a:cs typeface="Roboto Condensed"/>
                <a:sym typeface="Roboto Condensed"/>
              </a:rPr>
              <a:t>Basic Operators</a:t>
            </a:r>
            <a:endParaRPr b="1" sz="1400">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Besides assigning a variable an initial value, we can also perform the usual mathematical operations on variables. Basic operators in Python include:</a:t>
            </a:r>
            <a:br>
              <a:rPr lang="en">
                <a:solidFill>
                  <a:schemeClr val="dk1"/>
                </a:solidFill>
              </a:rPr>
            </a:br>
            <a:r>
              <a:rPr lang="en">
                <a:solidFill>
                  <a:schemeClr val="dk1"/>
                </a:solidFill>
              </a:rPr>
              <a:t>Example: Suppose x = 10, y = 5</a:t>
            </a:r>
            <a:endParaRPr>
              <a:solidFill>
                <a:schemeClr val="dk1"/>
              </a:solidFill>
            </a:endParaRPr>
          </a:p>
          <a:p>
            <a:pPr indent="0" lvl="0" marL="457200" rtl="0" algn="l">
              <a:spcBef>
                <a:spcPts val="1600"/>
              </a:spcBef>
              <a:spcAft>
                <a:spcPts val="1600"/>
              </a:spcAft>
              <a:buNone/>
            </a:pPr>
            <a:r>
              <a:t/>
            </a:r>
            <a:endParaRPr b="1" sz="1400">
              <a:solidFill>
                <a:schemeClr val="dk1"/>
              </a:solidFill>
              <a:latin typeface="Roboto Condensed"/>
              <a:ea typeface="Roboto Condensed"/>
              <a:cs typeface="Roboto Condensed"/>
              <a:sym typeface="Roboto Condensed"/>
            </a:endParaRPr>
          </a:p>
        </p:txBody>
      </p:sp>
      <p:sp>
        <p:nvSpPr>
          <p:cNvPr id="239" name="Google Shape;239;p42"/>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Operators</a:t>
            </a:r>
            <a:endParaRPr/>
          </a:p>
        </p:txBody>
      </p:sp>
      <p:graphicFrame>
        <p:nvGraphicFramePr>
          <p:cNvPr id="240" name="Google Shape;240;p42"/>
          <p:cNvGraphicFramePr/>
          <p:nvPr/>
        </p:nvGraphicFramePr>
        <p:xfrm>
          <a:off x="2369288" y="1943500"/>
          <a:ext cx="3000000" cy="3000000"/>
        </p:xfrm>
        <a:graphic>
          <a:graphicData uri="http://schemas.openxmlformats.org/drawingml/2006/table">
            <a:tbl>
              <a:tblPr>
                <a:noFill/>
                <a:tableStyleId>{EA24BAD3-97FC-4745-98E4-5302E191A894}</a:tableStyleId>
              </a:tblPr>
              <a:tblGrid>
                <a:gridCol w="2323000"/>
                <a:gridCol w="2323000"/>
              </a:tblGrid>
              <a:tr h="1720775">
                <a:tc>
                  <a:txBody>
                    <a:bodyPr/>
                    <a:lstStyle/>
                    <a:p>
                      <a:pPr indent="-304800" lvl="0" marL="457200" rtl="0" algn="l">
                        <a:lnSpc>
                          <a:spcPct val="115000"/>
                        </a:lnSpc>
                        <a:spcBef>
                          <a:spcPts val="0"/>
                        </a:spcBef>
                        <a:spcAft>
                          <a:spcPts val="0"/>
                        </a:spcAft>
                        <a:buClr>
                          <a:schemeClr val="dk1"/>
                        </a:buClr>
                        <a:buSzPts val="1200"/>
                        <a:buFont typeface="Roboto Condensed"/>
                        <a:buChar char="-"/>
                      </a:pPr>
                      <a:r>
                        <a:rPr b="1" lang="en" sz="1200">
                          <a:solidFill>
                            <a:schemeClr val="dk1"/>
                          </a:solidFill>
                          <a:latin typeface="Roboto Condensed"/>
                          <a:ea typeface="Roboto Condensed"/>
                          <a:cs typeface="Roboto Condensed"/>
                          <a:sym typeface="Roboto Condensed"/>
                        </a:rPr>
                        <a:t>Addition ( + )</a:t>
                      </a:r>
                      <a:endParaRPr b="1" sz="1200">
                        <a:solidFill>
                          <a:schemeClr val="dk1"/>
                        </a:solidFill>
                        <a:latin typeface="Roboto Condensed"/>
                        <a:ea typeface="Roboto Condensed"/>
                        <a:cs typeface="Roboto Condensed"/>
                        <a:sym typeface="Roboto Condensed"/>
                      </a:endParaRPr>
                    </a:p>
                    <a:p>
                      <a:pPr indent="-304800" lvl="1" marL="914400" rtl="0" algn="l">
                        <a:lnSpc>
                          <a:spcPct val="115000"/>
                        </a:lnSpc>
                        <a:spcBef>
                          <a:spcPts val="0"/>
                        </a:spcBef>
                        <a:spcAft>
                          <a:spcPts val="0"/>
                        </a:spcAft>
                        <a:buClr>
                          <a:schemeClr val="dk1"/>
                        </a:buClr>
                        <a:buSzPts val="1200"/>
                        <a:buFont typeface="Roboto Condensed Light"/>
                        <a:buChar char="-"/>
                      </a:pPr>
                      <a:r>
                        <a:rPr lang="en" sz="1200">
                          <a:solidFill>
                            <a:schemeClr val="dk1"/>
                          </a:solidFill>
                          <a:latin typeface="Roboto Condensed Light"/>
                          <a:ea typeface="Roboto Condensed Light"/>
                          <a:cs typeface="Roboto Condensed Light"/>
                          <a:sym typeface="Roboto Condensed Light"/>
                        </a:rPr>
                        <a:t>x + y = 15</a:t>
                      </a:r>
                      <a:endParaRPr sz="1200">
                        <a:solidFill>
                          <a:schemeClr val="dk1"/>
                        </a:solidFill>
                        <a:latin typeface="Roboto Condensed Light"/>
                        <a:ea typeface="Roboto Condensed Light"/>
                        <a:cs typeface="Roboto Condensed Light"/>
                        <a:sym typeface="Roboto Condensed Light"/>
                      </a:endParaRPr>
                    </a:p>
                    <a:p>
                      <a:pPr indent="-304800" lvl="0" marL="457200" rtl="0" algn="l">
                        <a:lnSpc>
                          <a:spcPct val="115000"/>
                        </a:lnSpc>
                        <a:spcBef>
                          <a:spcPts val="0"/>
                        </a:spcBef>
                        <a:spcAft>
                          <a:spcPts val="0"/>
                        </a:spcAft>
                        <a:buClr>
                          <a:schemeClr val="dk1"/>
                        </a:buClr>
                        <a:buSzPts val="1200"/>
                        <a:buFont typeface="Roboto Condensed"/>
                        <a:buChar char="-"/>
                      </a:pPr>
                      <a:r>
                        <a:rPr b="1" lang="en" sz="1200">
                          <a:solidFill>
                            <a:schemeClr val="dk1"/>
                          </a:solidFill>
                          <a:latin typeface="Roboto Condensed"/>
                          <a:ea typeface="Roboto Condensed"/>
                          <a:cs typeface="Roboto Condensed"/>
                          <a:sym typeface="Roboto Condensed"/>
                        </a:rPr>
                        <a:t>Subtraction ( - )</a:t>
                      </a:r>
                      <a:endParaRPr b="1" sz="1200">
                        <a:solidFill>
                          <a:schemeClr val="dk1"/>
                        </a:solidFill>
                        <a:latin typeface="Roboto Condensed"/>
                        <a:ea typeface="Roboto Condensed"/>
                        <a:cs typeface="Roboto Condensed"/>
                        <a:sym typeface="Roboto Condensed"/>
                      </a:endParaRPr>
                    </a:p>
                    <a:p>
                      <a:pPr indent="-304800" lvl="1" marL="914400" rtl="0" algn="l">
                        <a:lnSpc>
                          <a:spcPct val="115000"/>
                        </a:lnSpc>
                        <a:spcBef>
                          <a:spcPts val="0"/>
                        </a:spcBef>
                        <a:spcAft>
                          <a:spcPts val="0"/>
                        </a:spcAft>
                        <a:buClr>
                          <a:schemeClr val="dk1"/>
                        </a:buClr>
                        <a:buSzPts val="1200"/>
                        <a:buFont typeface="Roboto Condensed Light"/>
                        <a:buChar char="-"/>
                      </a:pPr>
                      <a:r>
                        <a:rPr lang="en" sz="1200">
                          <a:solidFill>
                            <a:schemeClr val="dk1"/>
                          </a:solidFill>
                          <a:latin typeface="Roboto Condensed Light"/>
                          <a:ea typeface="Roboto Condensed Light"/>
                          <a:cs typeface="Roboto Condensed Light"/>
                          <a:sym typeface="Roboto Condensed Light"/>
                        </a:rPr>
                        <a:t>x - y = 5</a:t>
                      </a:r>
                      <a:endParaRPr sz="1200">
                        <a:solidFill>
                          <a:schemeClr val="dk1"/>
                        </a:solidFill>
                        <a:latin typeface="Roboto Condensed Light"/>
                        <a:ea typeface="Roboto Condensed Light"/>
                        <a:cs typeface="Roboto Condensed Light"/>
                        <a:sym typeface="Roboto Condensed Light"/>
                      </a:endParaRPr>
                    </a:p>
                    <a:p>
                      <a:pPr indent="-304800" lvl="0" marL="457200" rtl="0" algn="l">
                        <a:lnSpc>
                          <a:spcPct val="115000"/>
                        </a:lnSpc>
                        <a:spcBef>
                          <a:spcPts val="0"/>
                        </a:spcBef>
                        <a:spcAft>
                          <a:spcPts val="0"/>
                        </a:spcAft>
                        <a:buClr>
                          <a:schemeClr val="dk1"/>
                        </a:buClr>
                        <a:buSzPts val="1200"/>
                        <a:buFont typeface="Roboto Condensed"/>
                        <a:buChar char="-"/>
                      </a:pPr>
                      <a:r>
                        <a:rPr b="1" lang="en" sz="1200">
                          <a:solidFill>
                            <a:schemeClr val="dk1"/>
                          </a:solidFill>
                          <a:latin typeface="Roboto Condensed"/>
                          <a:ea typeface="Roboto Condensed"/>
                          <a:cs typeface="Roboto Condensed"/>
                          <a:sym typeface="Roboto Condensed"/>
                        </a:rPr>
                        <a:t>Multiplication ( * )</a:t>
                      </a:r>
                      <a:endParaRPr b="1" sz="1200">
                        <a:solidFill>
                          <a:schemeClr val="dk1"/>
                        </a:solidFill>
                        <a:latin typeface="Roboto Condensed"/>
                        <a:ea typeface="Roboto Condensed"/>
                        <a:cs typeface="Roboto Condensed"/>
                        <a:sym typeface="Roboto Condensed"/>
                      </a:endParaRPr>
                    </a:p>
                    <a:p>
                      <a:pPr indent="-304800" lvl="1" marL="914400" rtl="0" algn="l">
                        <a:lnSpc>
                          <a:spcPct val="115000"/>
                        </a:lnSpc>
                        <a:spcBef>
                          <a:spcPts val="0"/>
                        </a:spcBef>
                        <a:spcAft>
                          <a:spcPts val="0"/>
                        </a:spcAft>
                        <a:buClr>
                          <a:schemeClr val="dk1"/>
                        </a:buClr>
                        <a:buSzPts val="1200"/>
                        <a:buFont typeface="Roboto Condensed Light"/>
                        <a:buChar char="-"/>
                      </a:pPr>
                      <a:r>
                        <a:rPr lang="en" sz="1200">
                          <a:solidFill>
                            <a:schemeClr val="dk1"/>
                          </a:solidFill>
                          <a:latin typeface="Roboto Condensed Light"/>
                          <a:ea typeface="Roboto Condensed Light"/>
                          <a:cs typeface="Roboto Condensed Light"/>
                          <a:sym typeface="Roboto Condensed Light"/>
                        </a:rPr>
                        <a:t>x*y = 50</a:t>
                      </a:r>
                      <a:endParaRPr sz="1200">
                        <a:solidFill>
                          <a:schemeClr val="dk1"/>
                        </a:solidFill>
                        <a:latin typeface="Roboto Condensed Light"/>
                        <a:ea typeface="Roboto Condensed Light"/>
                        <a:cs typeface="Roboto Condensed Light"/>
                        <a:sym typeface="Roboto Condensed Light"/>
                      </a:endParaRPr>
                    </a:p>
                    <a:p>
                      <a:pPr indent="-304800" lvl="0" marL="457200" rtl="0" algn="l">
                        <a:lnSpc>
                          <a:spcPct val="115000"/>
                        </a:lnSpc>
                        <a:spcBef>
                          <a:spcPts val="0"/>
                        </a:spcBef>
                        <a:spcAft>
                          <a:spcPts val="0"/>
                        </a:spcAft>
                        <a:buClr>
                          <a:schemeClr val="dk1"/>
                        </a:buClr>
                        <a:buSzPts val="1200"/>
                        <a:buFont typeface="Roboto Condensed"/>
                        <a:buChar char="-"/>
                      </a:pPr>
                      <a:r>
                        <a:rPr b="1" lang="en" sz="1200">
                          <a:solidFill>
                            <a:schemeClr val="dk1"/>
                          </a:solidFill>
                          <a:latin typeface="Roboto Condensed"/>
                          <a:ea typeface="Roboto Condensed"/>
                          <a:cs typeface="Roboto Condensed"/>
                          <a:sym typeface="Roboto Condensed"/>
                        </a:rPr>
                        <a:t>Division ( / )</a:t>
                      </a:r>
                      <a:endParaRPr b="1" sz="1200">
                        <a:solidFill>
                          <a:schemeClr val="dk1"/>
                        </a:solidFill>
                        <a:latin typeface="Roboto Condensed"/>
                        <a:ea typeface="Roboto Condensed"/>
                        <a:cs typeface="Roboto Condensed"/>
                        <a:sym typeface="Roboto Condensed"/>
                      </a:endParaRPr>
                    </a:p>
                    <a:p>
                      <a:pPr indent="-304800" lvl="1" marL="914400" rtl="0" algn="l">
                        <a:lnSpc>
                          <a:spcPct val="115000"/>
                        </a:lnSpc>
                        <a:spcBef>
                          <a:spcPts val="0"/>
                        </a:spcBef>
                        <a:spcAft>
                          <a:spcPts val="0"/>
                        </a:spcAft>
                        <a:buClr>
                          <a:schemeClr val="dk1"/>
                        </a:buClr>
                        <a:buSzPts val="1200"/>
                        <a:buFont typeface="Roboto Condensed Light"/>
                        <a:buChar char="-"/>
                      </a:pPr>
                      <a:r>
                        <a:rPr lang="en" sz="1200">
                          <a:solidFill>
                            <a:schemeClr val="dk1"/>
                          </a:solidFill>
                          <a:latin typeface="Roboto Condensed Light"/>
                          <a:ea typeface="Roboto Condensed Light"/>
                          <a:cs typeface="Roboto Condensed Light"/>
                          <a:sym typeface="Roboto Condensed Light"/>
                        </a:rPr>
                        <a:t>x/y = 2.0</a:t>
                      </a:r>
                      <a:endParaRPr sz="1200">
                        <a:solidFill>
                          <a:schemeClr val="dk1"/>
                        </a:solidFill>
                        <a:latin typeface="Roboto Condensed Light"/>
                        <a:ea typeface="Roboto Condensed Light"/>
                        <a:cs typeface="Roboto Condensed Light"/>
                        <a:sym typeface="Roboto Condensed Light"/>
                      </a:endParaRPr>
                    </a:p>
                    <a:p>
                      <a:pPr indent="-304800" lvl="0" marL="457200" rtl="0" algn="l">
                        <a:lnSpc>
                          <a:spcPct val="115000"/>
                        </a:lnSpc>
                        <a:spcBef>
                          <a:spcPts val="0"/>
                        </a:spcBef>
                        <a:spcAft>
                          <a:spcPts val="0"/>
                        </a:spcAft>
                        <a:buClr>
                          <a:schemeClr val="dk1"/>
                        </a:buClr>
                        <a:buSzPts val="1200"/>
                        <a:buFont typeface="Roboto Condensed"/>
                        <a:buChar char="-"/>
                      </a:pPr>
                      <a:r>
                        <a:rPr b="1" lang="en" sz="1200">
                          <a:solidFill>
                            <a:schemeClr val="dk1"/>
                          </a:solidFill>
                          <a:latin typeface="Roboto Condensed"/>
                          <a:ea typeface="Roboto Condensed"/>
                          <a:cs typeface="Roboto Condensed"/>
                          <a:sym typeface="Roboto Condensed"/>
                        </a:rPr>
                        <a:t>Floor Division ( // )</a:t>
                      </a:r>
                      <a:endParaRPr b="1" sz="1200">
                        <a:solidFill>
                          <a:schemeClr val="dk1"/>
                        </a:solidFill>
                        <a:latin typeface="Roboto Condensed"/>
                        <a:ea typeface="Roboto Condensed"/>
                        <a:cs typeface="Roboto Condensed"/>
                        <a:sym typeface="Roboto Condensed"/>
                      </a:endParaRPr>
                    </a:p>
                    <a:p>
                      <a:pPr indent="-304800" lvl="1" marL="914400" rtl="0" algn="l">
                        <a:lnSpc>
                          <a:spcPct val="115000"/>
                        </a:lnSpc>
                        <a:spcBef>
                          <a:spcPts val="0"/>
                        </a:spcBef>
                        <a:spcAft>
                          <a:spcPts val="0"/>
                        </a:spcAft>
                        <a:buClr>
                          <a:schemeClr val="dk1"/>
                        </a:buClr>
                        <a:buSzPts val="1200"/>
                        <a:buFont typeface="Roboto Condensed Light"/>
                        <a:buChar char="-"/>
                      </a:pPr>
                      <a:r>
                        <a:rPr lang="en" sz="1200">
                          <a:solidFill>
                            <a:schemeClr val="dk1"/>
                          </a:solidFill>
                          <a:latin typeface="Roboto Condensed Light"/>
                          <a:ea typeface="Roboto Condensed Light"/>
                          <a:cs typeface="Roboto Condensed Light"/>
                          <a:sym typeface="Roboto Condensed Light"/>
                        </a:rPr>
                        <a:t>x//y = 2 (rounds down the answer to the nearest whole number)</a:t>
                      </a:r>
                      <a:endParaRPr sz="1200">
                        <a:solidFill>
                          <a:schemeClr val="dk1"/>
                        </a:solidFill>
                        <a:latin typeface="Roboto Condensed Light"/>
                        <a:ea typeface="Roboto Condensed Light"/>
                        <a:cs typeface="Roboto Condensed Light"/>
                        <a:sym typeface="Roboto Condensed Light"/>
                      </a:endParaRPr>
                    </a:p>
                  </a:txBody>
                  <a:tcPr marT="91425" marB="91425" marR="91425" marL="91425">
                    <a:lnL cap="flat" cmpd="sng" w="9525">
                      <a:solidFill>
                        <a:srgbClr val="9E9E9E">
                          <a:alpha val="0"/>
                        </a:srgbClr>
                      </a:solidFill>
                      <a:prstDash val="solid"/>
                      <a:round/>
                      <a:headEnd len="sm" w="sm" type="none"/>
                      <a:tailEnd len="sm" w="sm" type="none"/>
                    </a:lnL>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304800" lvl="0" marL="457200" rtl="0" algn="l">
                        <a:lnSpc>
                          <a:spcPct val="115000"/>
                        </a:lnSpc>
                        <a:spcBef>
                          <a:spcPts val="0"/>
                        </a:spcBef>
                        <a:spcAft>
                          <a:spcPts val="0"/>
                        </a:spcAft>
                        <a:buClr>
                          <a:schemeClr val="dk1"/>
                        </a:buClr>
                        <a:buSzPts val="1200"/>
                        <a:buFont typeface="Roboto Condensed Light"/>
                        <a:buChar char="-"/>
                      </a:pPr>
                      <a:r>
                        <a:rPr b="1" lang="en" sz="1200">
                          <a:solidFill>
                            <a:schemeClr val="dk1"/>
                          </a:solidFill>
                          <a:latin typeface="Roboto Condensed"/>
                          <a:ea typeface="Roboto Condensed"/>
                          <a:cs typeface="Roboto Condensed"/>
                          <a:sym typeface="Roboto Condensed"/>
                        </a:rPr>
                        <a:t>Modulus ( % )</a:t>
                      </a:r>
                      <a:endParaRPr b="1" sz="1200">
                        <a:solidFill>
                          <a:schemeClr val="dk1"/>
                        </a:solidFill>
                        <a:latin typeface="Roboto Condensed"/>
                        <a:ea typeface="Roboto Condensed"/>
                        <a:cs typeface="Roboto Condensed"/>
                        <a:sym typeface="Roboto Condensed"/>
                      </a:endParaRPr>
                    </a:p>
                    <a:p>
                      <a:pPr indent="-304800" lvl="1" marL="914400" rtl="0" algn="l">
                        <a:lnSpc>
                          <a:spcPct val="115000"/>
                        </a:lnSpc>
                        <a:spcBef>
                          <a:spcPts val="0"/>
                        </a:spcBef>
                        <a:spcAft>
                          <a:spcPts val="0"/>
                        </a:spcAft>
                        <a:buClr>
                          <a:schemeClr val="dk1"/>
                        </a:buClr>
                        <a:buSzPts val="1200"/>
                        <a:buFont typeface="Roboto Condensed Light"/>
                        <a:buChar char="-"/>
                      </a:pPr>
                      <a:r>
                        <a:rPr lang="en" sz="1200">
                          <a:solidFill>
                            <a:schemeClr val="dk1"/>
                          </a:solidFill>
                          <a:latin typeface="Roboto Condensed Light"/>
                          <a:ea typeface="Roboto Condensed Light"/>
                          <a:cs typeface="Roboto Condensed Light"/>
                          <a:sym typeface="Roboto Condensed Light"/>
                        </a:rPr>
                        <a:t>x%y = 0 (gives the remainder of 10 divided by 5)</a:t>
                      </a:r>
                      <a:endParaRPr sz="1200">
                        <a:solidFill>
                          <a:schemeClr val="dk1"/>
                        </a:solidFill>
                        <a:latin typeface="Roboto Condensed Light"/>
                        <a:ea typeface="Roboto Condensed Light"/>
                        <a:cs typeface="Roboto Condensed Light"/>
                        <a:sym typeface="Roboto Condensed Light"/>
                      </a:endParaRPr>
                    </a:p>
                    <a:p>
                      <a:pPr indent="-304800" lvl="0" marL="457200" rtl="0" algn="l">
                        <a:lnSpc>
                          <a:spcPct val="115000"/>
                        </a:lnSpc>
                        <a:spcBef>
                          <a:spcPts val="0"/>
                        </a:spcBef>
                        <a:spcAft>
                          <a:spcPts val="0"/>
                        </a:spcAft>
                        <a:buClr>
                          <a:schemeClr val="dk1"/>
                        </a:buClr>
                        <a:buSzPts val="1200"/>
                        <a:buFont typeface="Roboto Condensed"/>
                        <a:buChar char="-"/>
                      </a:pPr>
                      <a:r>
                        <a:rPr b="1" lang="en" sz="1200">
                          <a:solidFill>
                            <a:schemeClr val="dk1"/>
                          </a:solidFill>
                          <a:latin typeface="Roboto Condensed"/>
                          <a:ea typeface="Roboto Condensed"/>
                          <a:cs typeface="Roboto Condensed"/>
                          <a:sym typeface="Roboto Condensed"/>
                        </a:rPr>
                        <a:t>Exponent ( ** )</a:t>
                      </a:r>
                      <a:endParaRPr b="1" sz="1200">
                        <a:solidFill>
                          <a:schemeClr val="dk1"/>
                        </a:solidFill>
                        <a:latin typeface="Roboto Condensed"/>
                        <a:ea typeface="Roboto Condensed"/>
                        <a:cs typeface="Roboto Condensed"/>
                        <a:sym typeface="Roboto Condensed"/>
                      </a:endParaRPr>
                    </a:p>
                    <a:p>
                      <a:pPr indent="-304800" lvl="1" marL="914400" rtl="0" algn="l">
                        <a:lnSpc>
                          <a:spcPct val="115000"/>
                        </a:lnSpc>
                        <a:spcBef>
                          <a:spcPts val="0"/>
                        </a:spcBef>
                        <a:spcAft>
                          <a:spcPts val="0"/>
                        </a:spcAft>
                        <a:buClr>
                          <a:schemeClr val="dk1"/>
                        </a:buClr>
                        <a:buSzPts val="1200"/>
                        <a:buFont typeface="Roboto Condensed Light"/>
                        <a:buChar char="-"/>
                      </a:pPr>
                      <a:r>
                        <a:rPr lang="en" sz="1200">
                          <a:solidFill>
                            <a:schemeClr val="dk1"/>
                          </a:solidFill>
                          <a:latin typeface="Roboto Condensed Light"/>
                          <a:ea typeface="Roboto Condensed Light"/>
                          <a:cs typeface="Roboto Condensed Light"/>
                          <a:sym typeface="Roboto Condensed Light"/>
                        </a:rPr>
                        <a:t>x**y = 100000 (10 to the power of 5)</a:t>
                      </a:r>
                      <a:endParaRPr/>
                    </a:p>
                  </a:txBody>
                  <a:tcPr marT="91425" marB="91425" marR="91425" marL="91425">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3"/>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Besides the = sign, there are a few more assignment operators in Python (and most programming languages). These include operators like:</a:t>
            </a:r>
            <a:endParaRPr>
              <a:solidFill>
                <a:schemeClr val="dk1"/>
              </a:solidFill>
            </a:endParaRPr>
          </a:p>
          <a:p>
            <a:pPr indent="-304800" lvl="0" marL="457200" rtl="0" algn="l">
              <a:spcBef>
                <a:spcPts val="1600"/>
              </a:spcBef>
              <a:spcAft>
                <a:spcPts val="0"/>
              </a:spcAft>
              <a:buClr>
                <a:schemeClr val="dk1"/>
              </a:buClr>
              <a:buSzPts val="1200"/>
              <a:buFont typeface="Roboto Condensed"/>
              <a:buChar char="-"/>
            </a:pPr>
            <a:r>
              <a:rPr b="1" lang="en">
                <a:solidFill>
                  <a:schemeClr val="dk1"/>
                </a:solidFill>
                <a:latin typeface="Roboto Condensed"/>
                <a:ea typeface="Roboto Condensed"/>
                <a:cs typeface="Roboto Condensed"/>
                <a:sym typeface="Roboto Condensed"/>
              </a:rPr>
              <a:t>( += )</a:t>
            </a:r>
            <a:endParaRPr b="1">
              <a:solidFill>
                <a:schemeClr val="dk1"/>
              </a:solidFill>
              <a:latin typeface="Roboto Condensed"/>
              <a:ea typeface="Roboto Condensed"/>
              <a:cs typeface="Roboto Condensed"/>
              <a:sym typeface="Roboto Condensed"/>
            </a:endParaRPr>
          </a:p>
          <a:p>
            <a:pPr indent="-304800" lvl="1" marL="914400" rtl="0" algn="l">
              <a:spcBef>
                <a:spcPts val="0"/>
              </a:spcBef>
              <a:spcAft>
                <a:spcPts val="0"/>
              </a:spcAft>
              <a:buClr>
                <a:schemeClr val="dk1"/>
              </a:buClr>
              <a:buSzPts val="1200"/>
              <a:buChar char="-"/>
            </a:pPr>
            <a:r>
              <a:rPr lang="en">
                <a:solidFill>
                  <a:schemeClr val="dk1"/>
                </a:solidFill>
              </a:rPr>
              <a:t>Adds a value and the variable and assigns the result to that variable. </a:t>
            </a:r>
            <a:r>
              <a:rPr b="1" lang="en">
                <a:solidFill>
                  <a:schemeClr val="dk1"/>
                </a:solidFill>
                <a:latin typeface="Roboto Condensed"/>
                <a:ea typeface="Roboto Condensed"/>
                <a:cs typeface="Roboto Condensed"/>
                <a:sym typeface="Roboto Condensed"/>
              </a:rPr>
              <a:t>Example</a:t>
            </a:r>
            <a:r>
              <a:rPr lang="en">
                <a:solidFill>
                  <a:schemeClr val="dk1"/>
                </a:solidFill>
              </a:rPr>
              <a:t>: x += 5</a:t>
            </a:r>
            <a:endParaRPr>
              <a:solidFill>
                <a:schemeClr val="dk1"/>
              </a:solidFill>
            </a:endParaRPr>
          </a:p>
          <a:p>
            <a:pPr indent="-304800" lvl="0" marL="457200" rtl="0" algn="l">
              <a:spcBef>
                <a:spcPts val="0"/>
              </a:spcBef>
              <a:spcAft>
                <a:spcPts val="0"/>
              </a:spcAft>
              <a:buClr>
                <a:schemeClr val="dk1"/>
              </a:buClr>
              <a:buSzPts val="1200"/>
              <a:buFont typeface="Roboto Condensed"/>
              <a:buChar char="-"/>
            </a:pPr>
            <a:r>
              <a:rPr b="1" lang="en">
                <a:solidFill>
                  <a:schemeClr val="dk1"/>
                </a:solidFill>
                <a:latin typeface="Roboto Condensed"/>
                <a:ea typeface="Roboto Condensed"/>
                <a:cs typeface="Roboto Condensed"/>
                <a:sym typeface="Roboto Condensed"/>
              </a:rPr>
              <a:t>( -= )</a:t>
            </a:r>
            <a:endParaRPr b="1">
              <a:solidFill>
                <a:schemeClr val="dk1"/>
              </a:solidFill>
              <a:latin typeface="Roboto Condensed"/>
              <a:ea typeface="Roboto Condensed"/>
              <a:cs typeface="Roboto Condensed"/>
              <a:sym typeface="Roboto Condensed"/>
            </a:endParaRPr>
          </a:p>
          <a:p>
            <a:pPr indent="-304800" lvl="1" marL="914400" rtl="0" algn="l">
              <a:spcBef>
                <a:spcPts val="0"/>
              </a:spcBef>
              <a:spcAft>
                <a:spcPts val="0"/>
              </a:spcAft>
              <a:buClr>
                <a:schemeClr val="dk1"/>
              </a:buClr>
              <a:buSzPts val="1200"/>
              <a:buChar char="-"/>
            </a:pPr>
            <a:r>
              <a:rPr lang="en">
                <a:solidFill>
                  <a:schemeClr val="dk1"/>
                </a:solidFill>
              </a:rPr>
              <a:t>Subtracts a value from the variable and assigns the result to that variable. </a:t>
            </a:r>
            <a:r>
              <a:rPr b="1" lang="en">
                <a:solidFill>
                  <a:schemeClr val="dk1"/>
                </a:solidFill>
                <a:latin typeface="Roboto Condensed"/>
                <a:ea typeface="Roboto Condensed"/>
                <a:cs typeface="Roboto Condensed"/>
                <a:sym typeface="Roboto Condensed"/>
              </a:rPr>
              <a:t>Example</a:t>
            </a:r>
            <a:r>
              <a:rPr lang="en">
                <a:solidFill>
                  <a:schemeClr val="dk1"/>
                </a:solidFill>
              </a:rPr>
              <a:t>: x -= 5</a:t>
            </a:r>
            <a:endParaRPr>
              <a:solidFill>
                <a:schemeClr val="dk1"/>
              </a:solidFill>
            </a:endParaRPr>
          </a:p>
          <a:p>
            <a:pPr indent="-304800" lvl="0" marL="457200" rtl="0" algn="l">
              <a:spcBef>
                <a:spcPts val="0"/>
              </a:spcBef>
              <a:spcAft>
                <a:spcPts val="0"/>
              </a:spcAft>
              <a:buClr>
                <a:schemeClr val="dk1"/>
              </a:buClr>
              <a:buSzPts val="1200"/>
              <a:buFont typeface="Roboto Condensed"/>
              <a:buChar char="-"/>
            </a:pPr>
            <a:r>
              <a:rPr b="1" lang="en">
                <a:solidFill>
                  <a:schemeClr val="dk1"/>
                </a:solidFill>
                <a:latin typeface="Roboto Condensed"/>
                <a:ea typeface="Roboto Condensed"/>
                <a:cs typeface="Roboto Condensed"/>
                <a:sym typeface="Roboto Condensed"/>
              </a:rPr>
              <a:t>( *= )</a:t>
            </a:r>
            <a:endParaRPr b="1">
              <a:solidFill>
                <a:schemeClr val="dk1"/>
              </a:solidFill>
              <a:latin typeface="Roboto Condensed"/>
              <a:ea typeface="Roboto Condensed"/>
              <a:cs typeface="Roboto Condensed"/>
              <a:sym typeface="Roboto Condensed"/>
            </a:endParaRPr>
          </a:p>
          <a:p>
            <a:pPr indent="-304800" lvl="1" marL="914400" rtl="0" algn="l">
              <a:spcBef>
                <a:spcPts val="0"/>
              </a:spcBef>
              <a:spcAft>
                <a:spcPts val="0"/>
              </a:spcAft>
              <a:buClr>
                <a:schemeClr val="dk1"/>
              </a:buClr>
              <a:buSzPts val="1200"/>
              <a:buChar char="-"/>
            </a:pPr>
            <a:r>
              <a:rPr lang="en">
                <a:solidFill>
                  <a:schemeClr val="dk1"/>
                </a:solidFill>
              </a:rPr>
              <a:t>Multiplies the variable by a value and assigns the result to that variable. </a:t>
            </a:r>
            <a:r>
              <a:rPr b="1" lang="en">
                <a:solidFill>
                  <a:schemeClr val="dk1"/>
                </a:solidFill>
                <a:latin typeface="Roboto Condensed"/>
                <a:ea typeface="Roboto Condensed"/>
                <a:cs typeface="Roboto Condensed"/>
                <a:sym typeface="Roboto Condensed"/>
              </a:rPr>
              <a:t>Example</a:t>
            </a:r>
            <a:r>
              <a:rPr lang="en">
                <a:solidFill>
                  <a:schemeClr val="dk1"/>
                </a:solidFill>
              </a:rPr>
              <a:t>: x *= 5</a:t>
            </a:r>
            <a:endParaRPr>
              <a:solidFill>
                <a:schemeClr val="dk1"/>
              </a:solidFill>
            </a:endParaRPr>
          </a:p>
          <a:p>
            <a:pPr indent="-304800" lvl="0" marL="457200" rtl="0" algn="l">
              <a:spcBef>
                <a:spcPts val="0"/>
              </a:spcBef>
              <a:spcAft>
                <a:spcPts val="0"/>
              </a:spcAft>
              <a:buClr>
                <a:schemeClr val="dk1"/>
              </a:buClr>
              <a:buSzPts val="1200"/>
              <a:buFont typeface="Roboto Condensed"/>
              <a:buChar char="-"/>
            </a:pPr>
            <a:r>
              <a:rPr b="1" lang="en">
                <a:solidFill>
                  <a:schemeClr val="dk1"/>
                </a:solidFill>
                <a:latin typeface="Roboto Condensed"/>
                <a:ea typeface="Roboto Condensed"/>
                <a:cs typeface="Roboto Condensed"/>
                <a:sym typeface="Roboto Condensed"/>
              </a:rPr>
              <a:t>( /= )</a:t>
            </a:r>
            <a:endParaRPr b="1">
              <a:solidFill>
                <a:schemeClr val="dk1"/>
              </a:solidFill>
              <a:latin typeface="Roboto Condensed"/>
              <a:ea typeface="Roboto Condensed"/>
              <a:cs typeface="Roboto Condensed"/>
              <a:sym typeface="Roboto Condensed"/>
            </a:endParaRPr>
          </a:p>
          <a:p>
            <a:pPr indent="-304800" lvl="1" marL="914400" rtl="0" algn="l">
              <a:spcBef>
                <a:spcPts val="0"/>
              </a:spcBef>
              <a:spcAft>
                <a:spcPts val="0"/>
              </a:spcAft>
              <a:buClr>
                <a:schemeClr val="dk1"/>
              </a:buClr>
              <a:buSzPts val="1200"/>
              <a:buChar char="-"/>
            </a:pPr>
            <a:r>
              <a:rPr lang="en">
                <a:solidFill>
                  <a:schemeClr val="dk1"/>
                </a:solidFill>
              </a:rPr>
              <a:t>Divides the variable by a value and assigns the result to that variable. </a:t>
            </a:r>
            <a:r>
              <a:rPr b="1" lang="en">
                <a:solidFill>
                  <a:schemeClr val="dk1"/>
                </a:solidFill>
                <a:latin typeface="Roboto Condensed"/>
                <a:ea typeface="Roboto Condensed"/>
                <a:cs typeface="Roboto Condensed"/>
                <a:sym typeface="Roboto Condensed"/>
              </a:rPr>
              <a:t>Example</a:t>
            </a:r>
            <a:r>
              <a:rPr lang="en">
                <a:solidFill>
                  <a:schemeClr val="dk1"/>
                </a:solidFill>
              </a:rPr>
              <a:t>: x /= 5</a:t>
            </a:r>
            <a:endParaRPr>
              <a:solidFill>
                <a:schemeClr val="dk1"/>
              </a:solidFill>
            </a:endParaRPr>
          </a:p>
        </p:txBody>
      </p:sp>
      <p:sp>
        <p:nvSpPr>
          <p:cNvPr id="246" name="Google Shape;246;p43"/>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More Assignment Operators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4"/>
          <p:cNvSpPr txBox="1"/>
          <p:nvPr>
            <p:ph type="ctrTitle"/>
          </p:nvPr>
        </p:nvSpPr>
        <p:spPr>
          <a:xfrm>
            <a:off x="2638350" y="659498"/>
            <a:ext cx="3867300" cy="20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Questions?</a:t>
            </a:r>
            <a:endParaRPr sz="2800"/>
          </a:p>
        </p:txBody>
      </p:sp>
      <p:cxnSp>
        <p:nvCxnSpPr>
          <p:cNvPr id="252" name="Google Shape;252;p44"/>
          <p:cNvCxnSpPr/>
          <p:nvPr/>
        </p:nvCxnSpPr>
        <p:spPr>
          <a:xfrm>
            <a:off x="4569600" y="1494500"/>
            <a:ext cx="4574400" cy="0"/>
          </a:xfrm>
          <a:prstGeom prst="straightConnector1">
            <a:avLst/>
          </a:prstGeom>
          <a:noFill/>
          <a:ln cap="flat" cmpd="sng" w="9525">
            <a:solidFill>
              <a:schemeClr val="dk1"/>
            </a:solidFill>
            <a:prstDash val="solid"/>
            <a:round/>
            <a:headEnd len="med" w="med" type="none"/>
            <a:tailEnd len="med" w="med" type="none"/>
          </a:ln>
        </p:spPr>
      </p:cxnSp>
      <p:cxnSp>
        <p:nvCxnSpPr>
          <p:cNvPr id="253" name="Google Shape;253;p44"/>
          <p:cNvCxnSpPr/>
          <p:nvPr/>
        </p:nvCxnSpPr>
        <p:spPr>
          <a:xfrm>
            <a:off x="0" y="3568175"/>
            <a:ext cx="4574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7"/>
          <p:cNvSpPr txBox="1"/>
          <p:nvPr>
            <p:ph type="ctrTitle"/>
          </p:nvPr>
        </p:nvSpPr>
        <p:spPr>
          <a:xfrm flipH="1">
            <a:off x="1147625" y="2932750"/>
            <a:ext cx="76056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br>
              <a:rPr lang="en"/>
            </a:br>
            <a:r>
              <a:rPr lang="en"/>
              <a:t>TO PYTHON</a:t>
            </a:r>
            <a:endParaRPr/>
          </a:p>
        </p:txBody>
      </p:sp>
      <p:sp>
        <p:nvSpPr>
          <p:cNvPr id="140" name="Google Shape;140;p27"/>
          <p:cNvSpPr txBox="1"/>
          <p:nvPr>
            <p:ph idx="2" type="title"/>
          </p:nvPr>
        </p:nvSpPr>
        <p:spPr>
          <a:xfrm flipH="1">
            <a:off x="1147579" y="201905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cxnSp>
        <p:nvCxnSpPr>
          <p:cNvPr id="141" name="Google Shape;141;p27"/>
          <p:cNvCxnSpPr/>
          <p:nvPr/>
        </p:nvCxnSpPr>
        <p:spPr>
          <a:xfrm>
            <a:off x="0" y="4028275"/>
            <a:ext cx="1561500" cy="0"/>
          </a:xfrm>
          <a:prstGeom prst="straightConnector1">
            <a:avLst/>
          </a:prstGeom>
          <a:noFill/>
          <a:ln cap="flat" cmpd="sng" w="9525">
            <a:solidFill>
              <a:schemeClr val="dk1"/>
            </a:solidFill>
            <a:prstDash val="solid"/>
            <a:round/>
            <a:headEnd len="med" w="med" type="none"/>
            <a:tailEnd len="med" w="med" type="none"/>
          </a:ln>
        </p:spPr>
      </p:cxnSp>
      <p:sp>
        <p:nvSpPr>
          <p:cNvPr id="142" name="Google Shape;142;p27"/>
          <p:cNvSpPr txBox="1"/>
          <p:nvPr>
            <p:ph idx="1" type="subTitle"/>
          </p:nvPr>
        </p:nvSpPr>
        <p:spPr>
          <a:xfrm>
            <a:off x="1147575" y="4028950"/>
            <a:ext cx="52071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language that doesn't affect the way you think about programming, is not worth knowing.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5"/>
          <p:cNvSpPr txBox="1"/>
          <p:nvPr>
            <p:ph type="ctrTitle"/>
          </p:nvPr>
        </p:nvSpPr>
        <p:spPr>
          <a:xfrm flipH="1">
            <a:off x="1147625" y="2932750"/>
            <a:ext cx="76056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BASIC DATA TYPES</a:t>
            </a:r>
            <a:endParaRPr/>
          </a:p>
        </p:txBody>
      </p:sp>
      <p:sp>
        <p:nvSpPr>
          <p:cNvPr id="259" name="Google Shape;259;p45"/>
          <p:cNvSpPr txBox="1"/>
          <p:nvPr>
            <p:ph idx="2" type="title"/>
          </p:nvPr>
        </p:nvSpPr>
        <p:spPr>
          <a:xfrm flipH="1">
            <a:off x="1147579" y="201905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cxnSp>
        <p:nvCxnSpPr>
          <p:cNvPr id="260" name="Google Shape;260;p45"/>
          <p:cNvCxnSpPr/>
          <p:nvPr/>
        </p:nvCxnSpPr>
        <p:spPr>
          <a:xfrm>
            <a:off x="0" y="4028275"/>
            <a:ext cx="1561500" cy="0"/>
          </a:xfrm>
          <a:prstGeom prst="straightConnector1">
            <a:avLst/>
          </a:prstGeom>
          <a:noFill/>
          <a:ln cap="flat" cmpd="sng" w="9525">
            <a:solidFill>
              <a:schemeClr val="dk1"/>
            </a:solidFill>
            <a:prstDash val="solid"/>
            <a:round/>
            <a:headEnd len="med" w="med" type="none"/>
            <a:tailEnd len="med" w="med" type="none"/>
          </a:ln>
        </p:spPr>
      </p:cxnSp>
      <p:sp>
        <p:nvSpPr>
          <p:cNvPr id="261" name="Google Shape;261;p45"/>
          <p:cNvSpPr txBox="1"/>
          <p:nvPr>
            <p:ph idx="1" type="subTitle"/>
          </p:nvPr>
        </p:nvSpPr>
        <p:spPr>
          <a:xfrm>
            <a:off x="1147575" y="4028950"/>
            <a:ext cx="52071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Handling data the proper way.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6"/>
          <p:cNvSpPr txBox="1"/>
          <p:nvPr>
            <p:ph idx="1" type="body"/>
          </p:nvPr>
        </p:nvSpPr>
        <p:spPr>
          <a:xfrm>
            <a:off x="249350" y="7632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dk1"/>
                </a:solidFill>
                <a:latin typeface="Roboto Condensed"/>
                <a:ea typeface="Roboto Condensed"/>
                <a:cs typeface="Roboto Condensed"/>
                <a:sym typeface="Roboto Condensed"/>
              </a:rPr>
              <a:t>Strings</a:t>
            </a:r>
            <a:endParaRPr b="1" sz="1400">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b="1" lang="en">
                <a:solidFill>
                  <a:schemeClr val="dk1"/>
                </a:solidFill>
                <a:latin typeface="Roboto Condensed"/>
                <a:ea typeface="Roboto Condensed"/>
                <a:cs typeface="Roboto Condensed"/>
                <a:sym typeface="Roboto Condensed"/>
              </a:rPr>
              <a:t>Strings </a:t>
            </a:r>
            <a:r>
              <a:rPr lang="en">
                <a:solidFill>
                  <a:schemeClr val="dk1"/>
                </a:solidFill>
              </a:rPr>
              <a:t>are quite simple at first glance, but you can use them in many different ways. A </a:t>
            </a:r>
            <a:r>
              <a:rPr b="1" lang="en">
                <a:solidFill>
                  <a:schemeClr val="dk1"/>
                </a:solidFill>
                <a:latin typeface="Roboto Condensed"/>
                <a:ea typeface="Roboto Condensed"/>
                <a:cs typeface="Roboto Condensed"/>
                <a:sym typeface="Roboto Condensed"/>
              </a:rPr>
              <a:t>string </a:t>
            </a:r>
            <a:r>
              <a:rPr lang="en">
                <a:solidFill>
                  <a:schemeClr val="dk1"/>
                </a:solidFill>
              </a:rPr>
              <a:t>is a series of characters. Anything inside quotes is considered a string in Python, and you can use single or double quotes around your strings like this:</a:t>
            </a:r>
            <a:endParaRPr>
              <a:solidFill>
                <a:schemeClr val="dk1"/>
              </a:solidFill>
            </a:endParaRPr>
          </a:p>
          <a:p>
            <a:pPr indent="0" lvl="0" marL="0" rtl="0" algn="l">
              <a:spcBef>
                <a:spcPts val="1600"/>
              </a:spcBef>
              <a:spcAft>
                <a:spcPts val="0"/>
              </a:spcAft>
              <a:buNone/>
            </a:pPr>
            <a:r>
              <a:rPr lang="en">
                <a:solidFill>
                  <a:schemeClr val="dk1"/>
                </a:solidFill>
              </a:rPr>
              <a:t>&gt;&gt;&gt; myName = ‘John’</a:t>
            </a:r>
            <a:br>
              <a:rPr lang="en">
                <a:solidFill>
                  <a:schemeClr val="dk1"/>
                </a:solidFill>
              </a:rPr>
            </a:br>
            <a:r>
              <a:rPr lang="en">
                <a:solidFill>
                  <a:schemeClr val="dk1"/>
                </a:solidFill>
              </a:rPr>
              <a:t>&gt;&gt;&gt; myName = “John”</a:t>
            </a:r>
            <a:endParaRPr>
              <a:solidFill>
                <a:schemeClr val="dk1"/>
              </a:solidFill>
            </a:endParaRPr>
          </a:p>
          <a:p>
            <a:pPr indent="0" lvl="0" marL="0" rtl="0" algn="l">
              <a:spcBef>
                <a:spcPts val="1600"/>
              </a:spcBef>
              <a:spcAft>
                <a:spcPts val="0"/>
              </a:spcAft>
              <a:buNone/>
            </a:pPr>
            <a:r>
              <a:rPr b="1" lang="en">
                <a:solidFill>
                  <a:schemeClr val="dk1"/>
                </a:solidFill>
                <a:latin typeface="Roboto Condensed"/>
                <a:ea typeface="Roboto Condensed"/>
                <a:cs typeface="Roboto Condensed"/>
                <a:sym typeface="Roboto Condensed"/>
              </a:rPr>
              <a:t>Changing Case in a String with Methods</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1600"/>
              </a:spcAft>
              <a:buNone/>
            </a:pPr>
            <a:r>
              <a:rPr lang="en">
                <a:solidFill>
                  <a:schemeClr val="dk1"/>
                </a:solidFill>
              </a:rPr>
              <a:t>One of the simplest tasks you can do with strings is change the case of the words in a string.</a:t>
            </a:r>
            <a:br>
              <a:rPr lang="en">
                <a:solidFill>
                  <a:schemeClr val="dk1"/>
                </a:solidFill>
              </a:rPr>
            </a:br>
            <a:br>
              <a:rPr lang="en">
                <a:solidFill>
                  <a:schemeClr val="dk1"/>
                </a:solidFill>
              </a:rPr>
            </a:br>
            <a:r>
              <a:rPr lang="en">
                <a:solidFill>
                  <a:schemeClr val="dk1"/>
                </a:solidFill>
              </a:rPr>
              <a:t>&gt;&gt;&gt; myName = “john alex”</a:t>
            </a:r>
            <a:br>
              <a:rPr lang="en">
                <a:solidFill>
                  <a:schemeClr val="dk1"/>
                </a:solidFill>
              </a:rPr>
            </a:br>
            <a:r>
              <a:rPr lang="en">
                <a:solidFill>
                  <a:schemeClr val="dk1"/>
                </a:solidFill>
              </a:rPr>
              <a:t>&gt;&gt;&gt; print (myName.title()) #It will output —&gt; John Alex</a:t>
            </a:r>
            <a:br>
              <a:rPr lang="en">
                <a:solidFill>
                  <a:schemeClr val="dk1"/>
                </a:solidFill>
              </a:rPr>
            </a:br>
            <a:br>
              <a:rPr lang="en">
                <a:solidFill>
                  <a:schemeClr val="dk1"/>
                </a:solidFill>
              </a:rPr>
            </a:br>
            <a:r>
              <a:rPr lang="en">
                <a:solidFill>
                  <a:schemeClr val="dk1"/>
                </a:solidFill>
              </a:rPr>
              <a:t>In this example, the variable name refers to the lowercase string "john alex". The </a:t>
            </a:r>
            <a:r>
              <a:rPr b="1" lang="en">
                <a:solidFill>
                  <a:schemeClr val="dk1"/>
                </a:solidFill>
                <a:latin typeface="Roboto Condensed"/>
                <a:ea typeface="Roboto Condensed"/>
                <a:cs typeface="Roboto Condensed"/>
                <a:sym typeface="Roboto Condensed"/>
              </a:rPr>
              <a:t>method </a:t>
            </a:r>
            <a:r>
              <a:rPr lang="en">
                <a:solidFill>
                  <a:schemeClr val="dk1"/>
                </a:solidFill>
              </a:rPr>
              <a:t>title() appears after the variable in the print() call. </a:t>
            </a:r>
            <a:r>
              <a:rPr b="1" lang="en">
                <a:solidFill>
                  <a:schemeClr val="dk1"/>
                </a:solidFill>
                <a:latin typeface="Roboto Condensed"/>
                <a:ea typeface="Roboto Condensed"/>
                <a:cs typeface="Roboto Condensed"/>
                <a:sym typeface="Roboto Condensed"/>
              </a:rPr>
              <a:t>A method is an action that Python can perform on a piece of data.</a:t>
            </a:r>
            <a:r>
              <a:rPr lang="en">
                <a:solidFill>
                  <a:schemeClr val="dk1"/>
                </a:solidFill>
              </a:rPr>
              <a:t> The </a:t>
            </a:r>
            <a:r>
              <a:rPr b="1" lang="en">
                <a:solidFill>
                  <a:schemeClr val="dk1"/>
                </a:solidFill>
                <a:latin typeface="Roboto Condensed"/>
                <a:ea typeface="Roboto Condensed"/>
                <a:cs typeface="Roboto Condensed"/>
                <a:sym typeface="Roboto Condensed"/>
              </a:rPr>
              <a:t>dot (.)</a:t>
            </a:r>
            <a:r>
              <a:rPr lang="en">
                <a:solidFill>
                  <a:schemeClr val="dk1"/>
                </a:solidFill>
              </a:rPr>
              <a:t> after name in name.title() tells Python to make the title() method act on the variable name. </a:t>
            </a:r>
            <a:r>
              <a:rPr b="1" lang="en">
                <a:solidFill>
                  <a:schemeClr val="dk1"/>
                </a:solidFill>
                <a:latin typeface="Roboto Condensed"/>
                <a:ea typeface="Roboto Condensed"/>
                <a:cs typeface="Roboto Condensed"/>
                <a:sym typeface="Roboto Condensed"/>
              </a:rPr>
              <a:t>Every method is followed by a set of parentheses</a:t>
            </a:r>
            <a:r>
              <a:rPr lang="en">
                <a:solidFill>
                  <a:schemeClr val="dk1"/>
                </a:solidFill>
              </a:rPr>
              <a:t>, because methods often need additional information to do their work. That information is provided inside the parentheses. The title() function doesn’t need any additional information, so its parentheses are empty.</a:t>
            </a:r>
            <a:endParaRPr>
              <a:solidFill>
                <a:schemeClr val="dk1"/>
              </a:solidFill>
            </a:endParaRPr>
          </a:p>
        </p:txBody>
      </p:sp>
      <p:sp>
        <p:nvSpPr>
          <p:cNvPr id="267" name="Google Shape;267;p46"/>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Types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7"/>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title() method changes each word to title case, where each word begins with a capital letter. This is useful because you’ll often want to think of a name as a piece of information.</a:t>
            </a:r>
            <a:endParaRPr>
              <a:solidFill>
                <a:schemeClr val="dk1"/>
              </a:solidFill>
            </a:endParaRPr>
          </a:p>
          <a:p>
            <a:pPr indent="0" lvl="0" marL="0" rtl="0" algn="l">
              <a:spcBef>
                <a:spcPts val="1600"/>
              </a:spcBef>
              <a:spcAft>
                <a:spcPts val="0"/>
              </a:spcAft>
              <a:buNone/>
            </a:pPr>
            <a:r>
              <a:rPr lang="en">
                <a:solidFill>
                  <a:schemeClr val="dk1"/>
                </a:solidFill>
              </a:rPr>
              <a:t>Several </a:t>
            </a:r>
            <a:r>
              <a:rPr b="1" lang="en">
                <a:solidFill>
                  <a:schemeClr val="dk1"/>
                </a:solidFill>
                <a:latin typeface="Roboto Condensed"/>
                <a:ea typeface="Roboto Condensed"/>
                <a:cs typeface="Roboto Condensed"/>
                <a:sym typeface="Roboto Condensed"/>
              </a:rPr>
              <a:t>other useful methods</a:t>
            </a:r>
            <a:r>
              <a:rPr lang="en">
                <a:solidFill>
                  <a:schemeClr val="dk1"/>
                </a:solidFill>
              </a:rPr>
              <a:t> are available for dealing with case as well. For example, you can change a string to all uppercase or all lowercase letters like this:</a:t>
            </a:r>
            <a:endParaRPr>
              <a:solidFill>
                <a:schemeClr val="dk1"/>
              </a:solidFill>
            </a:endParaRPr>
          </a:p>
          <a:p>
            <a:pPr indent="0" lvl="0" marL="0" rtl="0" algn="l">
              <a:spcBef>
                <a:spcPts val="1600"/>
              </a:spcBef>
              <a:spcAft>
                <a:spcPts val="0"/>
              </a:spcAft>
              <a:buNone/>
            </a:pPr>
            <a:r>
              <a:rPr lang="en">
                <a:solidFill>
                  <a:schemeClr val="dk1"/>
                </a:solidFill>
              </a:rPr>
              <a:t>&gt;&gt;&gt; myName = “John Alex”</a:t>
            </a:r>
            <a:br>
              <a:rPr lang="en">
                <a:solidFill>
                  <a:schemeClr val="dk1"/>
                </a:solidFill>
              </a:rPr>
            </a:br>
            <a:r>
              <a:rPr lang="en">
                <a:solidFill>
                  <a:schemeClr val="dk1"/>
                </a:solidFill>
              </a:rPr>
              <a:t>&gt;&gt;&gt; print (myName.upper())</a:t>
            </a:r>
            <a:br>
              <a:rPr lang="en">
                <a:solidFill>
                  <a:schemeClr val="dk1"/>
                </a:solidFill>
              </a:rPr>
            </a:br>
            <a:r>
              <a:rPr lang="en">
                <a:solidFill>
                  <a:schemeClr val="dk1"/>
                </a:solidFill>
              </a:rPr>
              <a:t># </a:t>
            </a:r>
            <a:r>
              <a:rPr lang="en">
                <a:solidFill>
                  <a:schemeClr val="dk1"/>
                </a:solidFill>
              </a:rPr>
              <a:t>Outputs</a:t>
            </a:r>
            <a:r>
              <a:rPr lang="en">
                <a:solidFill>
                  <a:schemeClr val="dk1"/>
                </a:solidFill>
              </a:rPr>
              <a:t> —&gt; JOHN ALEX</a:t>
            </a:r>
            <a:endParaRPr>
              <a:solidFill>
                <a:schemeClr val="dk1"/>
              </a:solidFill>
            </a:endParaRPr>
          </a:p>
          <a:p>
            <a:pPr indent="0" lvl="0" marL="0" rtl="0" algn="l">
              <a:spcBef>
                <a:spcPts val="1600"/>
              </a:spcBef>
              <a:spcAft>
                <a:spcPts val="0"/>
              </a:spcAft>
              <a:buNone/>
            </a:pPr>
            <a:r>
              <a:rPr lang="en">
                <a:solidFill>
                  <a:schemeClr val="dk1"/>
                </a:solidFill>
              </a:rPr>
              <a:t>&gt;&gt;&gt; print (myName.lower())</a:t>
            </a:r>
            <a:br>
              <a:rPr lang="en">
                <a:solidFill>
                  <a:schemeClr val="dk1"/>
                </a:solidFill>
              </a:rPr>
            </a:br>
            <a:r>
              <a:rPr lang="en">
                <a:solidFill>
                  <a:schemeClr val="dk1"/>
                </a:solidFill>
              </a:rPr>
              <a:t>#Outputs —&gt; john alex</a:t>
            </a:r>
            <a:endParaRPr>
              <a:solidFill>
                <a:schemeClr val="dk1"/>
              </a:solidFill>
            </a:endParaRPr>
          </a:p>
          <a:p>
            <a:pPr indent="0" lvl="0" marL="0" rtl="0" algn="l">
              <a:spcBef>
                <a:spcPts val="1600"/>
              </a:spcBef>
              <a:spcAft>
                <a:spcPts val="0"/>
              </a:spcAft>
              <a:buNone/>
            </a:pPr>
            <a:r>
              <a:rPr lang="en">
                <a:solidFill>
                  <a:schemeClr val="dk1"/>
                </a:solidFill>
              </a:rPr>
              <a:t>The lower() method is particularly useful for storing data. Many times you won’t want to trust the capitalization that your users provide, so you’ll convert strings to lowercase before storing them.</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273" name="Google Shape;273;p47"/>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Types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8"/>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Condensed"/>
                <a:ea typeface="Roboto Condensed"/>
                <a:cs typeface="Roboto Condensed"/>
                <a:sym typeface="Roboto Condensed"/>
              </a:rPr>
              <a:t>Formatting Strings using the % Operator</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Strings can also be formatted using the % operator. This gives you greater control over how you want your string to be displayed and stored. The </a:t>
            </a:r>
            <a:r>
              <a:rPr b="1" lang="en">
                <a:solidFill>
                  <a:schemeClr val="dk1"/>
                </a:solidFill>
                <a:latin typeface="Roboto Condensed"/>
                <a:ea typeface="Roboto Condensed"/>
                <a:cs typeface="Roboto Condensed"/>
                <a:sym typeface="Roboto Condensed"/>
              </a:rPr>
              <a:t>syntax </a:t>
            </a:r>
            <a:r>
              <a:rPr lang="en">
                <a:solidFill>
                  <a:schemeClr val="dk1"/>
                </a:solidFill>
              </a:rPr>
              <a:t>for using the % operator is:</a:t>
            </a:r>
            <a:endParaRPr>
              <a:solidFill>
                <a:schemeClr val="dk1"/>
              </a:solidFill>
            </a:endParaRPr>
          </a:p>
          <a:p>
            <a:pPr indent="0" lvl="0" marL="0" rtl="0" algn="l">
              <a:spcBef>
                <a:spcPts val="1600"/>
              </a:spcBef>
              <a:spcAft>
                <a:spcPts val="0"/>
              </a:spcAft>
              <a:buNone/>
            </a:pPr>
            <a:r>
              <a:rPr b="1" lang="en">
                <a:solidFill>
                  <a:schemeClr val="dk1"/>
                </a:solidFill>
                <a:latin typeface="Roboto Condensed"/>
                <a:ea typeface="Roboto Condensed"/>
                <a:cs typeface="Roboto Condensed"/>
                <a:sym typeface="Roboto Condensed"/>
              </a:rPr>
              <a:t>“String to be formatted” %(Values or variables to be inserted into the string, </a:t>
            </a:r>
            <a:r>
              <a:rPr b="1" lang="en">
                <a:solidFill>
                  <a:schemeClr val="dk1"/>
                </a:solidFill>
                <a:latin typeface="Roboto Condensed"/>
                <a:ea typeface="Roboto Condensed"/>
                <a:cs typeface="Roboto Condensed"/>
                <a:sym typeface="Roboto Condensed"/>
              </a:rPr>
              <a:t>separated</a:t>
            </a:r>
            <a:r>
              <a:rPr b="1" lang="en">
                <a:solidFill>
                  <a:schemeClr val="dk1"/>
                </a:solidFill>
                <a:latin typeface="Roboto Condensed"/>
                <a:ea typeface="Roboto Condensed"/>
                <a:cs typeface="Roboto Condensed"/>
                <a:sym typeface="Roboto Condensed"/>
              </a:rPr>
              <a:t> by comma)</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There are three parts to this syntax. First we write the string to be formatted in quotes. Next we write the % symbol. Finally, we have a pair of round brackets ( ) within which we write the values or variables to be inserted into the string.</a:t>
            </a:r>
            <a:endParaRPr>
              <a:solidFill>
                <a:schemeClr val="dk1"/>
              </a:solidFill>
            </a:endParaRPr>
          </a:p>
          <a:p>
            <a:pPr indent="0" lvl="0" marL="0" rtl="0" algn="l">
              <a:spcBef>
                <a:spcPts val="1600"/>
              </a:spcBef>
              <a:spcAft>
                <a:spcPts val="0"/>
              </a:spcAft>
              <a:buNone/>
            </a:pPr>
            <a:r>
              <a:rPr lang="en">
                <a:solidFill>
                  <a:schemeClr val="dk1"/>
                </a:solidFill>
              </a:rPr>
              <a:t>Example:</a:t>
            </a:r>
            <a:endParaRPr>
              <a:solidFill>
                <a:schemeClr val="dk1"/>
              </a:solidFill>
            </a:endParaRPr>
          </a:p>
          <a:p>
            <a:pPr indent="0" lvl="0" marL="0" rtl="0" algn="l">
              <a:spcBef>
                <a:spcPts val="1600"/>
              </a:spcBef>
              <a:spcAft>
                <a:spcPts val="1600"/>
              </a:spcAft>
              <a:buNone/>
            </a:pPr>
            <a:r>
              <a:rPr lang="en">
                <a:solidFill>
                  <a:schemeClr val="dk1"/>
                </a:solidFill>
              </a:rPr>
              <a:t>&gt;&gt;&gt; os = “Linux”</a:t>
            </a:r>
            <a:br>
              <a:rPr lang="en">
                <a:solidFill>
                  <a:schemeClr val="dk1"/>
                </a:solidFill>
              </a:rPr>
            </a:br>
            <a:r>
              <a:rPr lang="en">
                <a:solidFill>
                  <a:schemeClr val="dk1"/>
                </a:solidFill>
              </a:rPr>
              <a:t>&gt;&gt;&gt; rank = 1</a:t>
            </a:r>
            <a:br>
              <a:rPr lang="en">
                <a:solidFill>
                  <a:schemeClr val="dk1"/>
                </a:solidFill>
              </a:rPr>
            </a:br>
            <a:r>
              <a:rPr lang="en">
                <a:solidFill>
                  <a:schemeClr val="dk1"/>
                </a:solidFill>
              </a:rPr>
              <a:t>&gt;&gt;&gt; message = “The %s operating system is </a:t>
            </a:r>
            <a:r>
              <a:rPr lang="en">
                <a:solidFill>
                  <a:schemeClr val="dk1"/>
                </a:solidFill>
              </a:rPr>
              <a:t>considered</a:t>
            </a:r>
            <a:r>
              <a:rPr lang="en">
                <a:solidFill>
                  <a:schemeClr val="dk1"/>
                </a:solidFill>
              </a:rPr>
              <a:t> by many as the best operating system and ranked as %d”</a:t>
            </a:r>
            <a:br>
              <a:rPr lang="en">
                <a:solidFill>
                  <a:schemeClr val="dk1"/>
                </a:solidFill>
              </a:rPr>
            </a:br>
            <a:r>
              <a:rPr lang="en">
                <a:solidFill>
                  <a:schemeClr val="dk1"/>
                </a:solidFill>
              </a:rPr>
              <a:t>&gt;&gt;&gt; print (message % (</a:t>
            </a:r>
            <a:r>
              <a:rPr lang="en">
                <a:solidFill>
                  <a:schemeClr val="dk1"/>
                </a:solidFill>
              </a:rPr>
              <a:t>os</a:t>
            </a:r>
            <a:r>
              <a:rPr lang="en">
                <a:solidFill>
                  <a:schemeClr val="dk1"/>
                </a:solidFill>
              </a:rPr>
              <a:t>, rank))</a:t>
            </a:r>
            <a:br>
              <a:rPr lang="en">
                <a:solidFill>
                  <a:schemeClr val="dk1"/>
                </a:solidFill>
              </a:rPr>
            </a:br>
            <a:br>
              <a:rPr lang="en">
                <a:solidFill>
                  <a:schemeClr val="dk1"/>
                </a:solidFill>
              </a:rPr>
            </a:br>
            <a:r>
              <a:rPr lang="en">
                <a:solidFill>
                  <a:schemeClr val="dk1"/>
                </a:solidFill>
              </a:rPr>
              <a:t>The </a:t>
            </a:r>
            <a:r>
              <a:rPr b="1" lang="en">
                <a:solidFill>
                  <a:schemeClr val="dk1"/>
                </a:solidFill>
                <a:latin typeface="Roboto Condensed"/>
                <a:ea typeface="Roboto Condensed"/>
                <a:cs typeface="Roboto Condensed"/>
                <a:sym typeface="Roboto Condensed"/>
              </a:rPr>
              <a:t>Linux </a:t>
            </a:r>
            <a:r>
              <a:rPr lang="en">
                <a:solidFill>
                  <a:schemeClr val="dk1"/>
                </a:solidFill>
              </a:rPr>
              <a:t>operating system is considered by many as the best operating system and ranked as </a:t>
            </a:r>
            <a:r>
              <a:rPr b="1" lang="en">
                <a:solidFill>
                  <a:schemeClr val="dk1"/>
                </a:solidFill>
                <a:latin typeface="Roboto Condensed"/>
                <a:ea typeface="Roboto Condensed"/>
                <a:cs typeface="Roboto Condensed"/>
                <a:sym typeface="Roboto Condensed"/>
              </a:rPr>
              <a:t>1</a:t>
            </a:r>
            <a:endParaRPr b="1">
              <a:solidFill>
                <a:schemeClr val="dk1"/>
              </a:solidFill>
              <a:latin typeface="Roboto Condensed"/>
              <a:ea typeface="Roboto Condensed"/>
              <a:cs typeface="Roboto Condensed"/>
              <a:sym typeface="Roboto Condensed"/>
            </a:endParaRPr>
          </a:p>
        </p:txBody>
      </p:sp>
      <p:sp>
        <p:nvSpPr>
          <p:cNvPr id="279" name="Google Shape;279;p48"/>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Types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9"/>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a:t>
            </a:r>
            <a:r>
              <a:rPr b="1" lang="en">
                <a:solidFill>
                  <a:schemeClr val="dk1"/>
                </a:solidFill>
                <a:latin typeface="Roboto Condensed"/>
                <a:ea typeface="Roboto Condensed"/>
                <a:cs typeface="Roboto Condensed"/>
                <a:sym typeface="Roboto Condensed"/>
              </a:rPr>
              <a:t>%s </a:t>
            </a:r>
            <a:r>
              <a:rPr lang="en">
                <a:solidFill>
                  <a:schemeClr val="dk1"/>
                </a:solidFill>
              </a:rPr>
              <a:t>formatter is used to represent a string. The </a:t>
            </a:r>
            <a:r>
              <a:rPr b="1" lang="en">
                <a:solidFill>
                  <a:schemeClr val="dk1"/>
                </a:solidFill>
                <a:latin typeface="Roboto Condensed"/>
                <a:ea typeface="Roboto Condensed"/>
                <a:cs typeface="Roboto Condensed"/>
                <a:sym typeface="Roboto Condensed"/>
              </a:rPr>
              <a:t>%d </a:t>
            </a:r>
            <a:r>
              <a:rPr lang="en">
                <a:solidFill>
                  <a:schemeClr val="dk1"/>
                </a:solidFill>
              </a:rPr>
              <a:t>formatter represents an integer. The </a:t>
            </a:r>
            <a:r>
              <a:rPr b="1" lang="en">
                <a:solidFill>
                  <a:schemeClr val="dk1"/>
                </a:solidFill>
                <a:latin typeface="Roboto Condensed"/>
                <a:ea typeface="Roboto Condensed"/>
                <a:cs typeface="Roboto Condensed"/>
                <a:sym typeface="Roboto Condensed"/>
              </a:rPr>
              <a:t>%f </a:t>
            </a:r>
            <a:r>
              <a:rPr lang="en">
                <a:solidFill>
                  <a:schemeClr val="dk1"/>
                </a:solidFill>
              </a:rPr>
              <a:t>formatter is used to format floats.</a:t>
            </a:r>
            <a:endParaRPr>
              <a:solidFill>
                <a:schemeClr val="dk1"/>
              </a:solidFill>
            </a:endParaRPr>
          </a:p>
          <a:p>
            <a:pPr indent="0" lvl="0" marL="0" rtl="0" algn="l">
              <a:spcBef>
                <a:spcPts val="1600"/>
              </a:spcBef>
              <a:spcAft>
                <a:spcPts val="0"/>
              </a:spcAft>
              <a:buNone/>
            </a:pPr>
            <a:r>
              <a:rPr b="1" lang="en">
                <a:solidFill>
                  <a:schemeClr val="dk1"/>
                </a:solidFill>
                <a:latin typeface="Roboto Condensed"/>
                <a:ea typeface="Roboto Condensed"/>
                <a:cs typeface="Roboto Condensed"/>
                <a:sym typeface="Roboto Condensed"/>
              </a:rPr>
              <a:t>Formatting Strings using the format() method</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In addition to using the % operator to format strings, Python also provides us with the format() method to format strings. The </a:t>
            </a:r>
            <a:r>
              <a:rPr b="1" lang="en">
                <a:solidFill>
                  <a:schemeClr val="dk1"/>
                </a:solidFill>
                <a:latin typeface="Roboto Condensed"/>
                <a:ea typeface="Roboto Condensed"/>
                <a:cs typeface="Roboto Condensed"/>
                <a:sym typeface="Roboto Condensed"/>
              </a:rPr>
              <a:t>syntax </a:t>
            </a:r>
            <a:r>
              <a:rPr lang="en">
                <a:solidFill>
                  <a:schemeClr val="dk1"/>
                </a:solidFill>
              </a:rPr>
              <a:t>is:</a:t>
            </a:r>
            <a:endParaRPr>
              <a:solidFill>
                <a:schemeClr val="dk1"/>
              </a:solidFill>
            </a:endParaRPr>
          </a:p>
          <a:p>
            <a:pPr indent="0" lvl="0" marL="0" rtl="0" algn="l">
              <a:spcBef>
                <a:spcPts val="1600"/>
              </a:spcBef>
              <a:spcAft>
                <a:spcPts val="0"/>
              </a:spcAft>
              <a:buNone/>
            </a:pPr>
            <a:r>
              <a:rPr b="1" lang="en">
                <a:solidFill>
                  <a:schemeClr val="dk1"/>
                </a:solidFill>
                <a:latin typeface="Roboto Condensed"/>
                <a:ea typeface="Roboto Condensed"/>
                <a:cs typeface="Roboto Condensed"/>
                <a:sym typeface="Roboto Condensed"/>
              </a:rPr>
              <a:t>“String to be formatted”.format(values or variables to be inserted into string, separated by commas)</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When we use the format method, we do not use %s, %f or %d as placeholders. Instead we use curly brackets, like this:</a:t>
            </a:r>
            <a:endParaRPr>
              <a:solidFill>
                <a:schemeClr val="dk1"/>
              </a:solidFill>
            </a:endParaRPr>
          </a:p>
          <a:p>
            <a:pPr indent="0" lvl="0" marL="0" rtl="0" algn="l">
              <a:spcBef>
                <a:spcPts val="1600"/>
              </a:spcBef>
              <a:spcAft>
                <a:spcPts val="0"/>
              </a:spcAft>
              <a:buNone/>
            </a:pPr>
            <a:r>
              <a:rPr lang="en">
                <a:solidFill>
                  <a:schemeClr val="dk1"/>
                </a:solidFill>
              </a:rPr>
              <a:t>&gt;&gt;&gt; message = “The {0:s} operating system is the best and it’s rank is {1:d}”.format(“Linux”, 1)</a:t>
            </a:r>
            <a:endParaRPr>
              <a:solidFill>
                <a:schemeClr val="dk1"/>
              </a:solidFill>
            </a:endParaRPr>
          </a:p>
          <a:p>
            <a:pPr indent="0" lvl="0" marL="0" rtl="0" algn="l">
              <a:spcBef>
                <a:spcPts val="1600"/>
              </a:spcBef>
              <a:spcAft>
                <a:spcPts val="0"/>
              </a:spcAft>
              <a:buNone/>
            </a:pPr>
            <a:r>
              <a:rPr lang="en">
                <a:solidFill>
                  <a:schemeClr val="dk1"/>
                </a:solidFill>
              </a:rPr>
              <a:t>Inside the curly bracket, we first write the position of the parameter to use, followed by a colon. After the colon, we write the formatter. There should not be any spaces within the curly brackets.</a:t>
            </a:r>
            <a:endParaRPr>
              <a:solidFill>
                <a:schemeClr val="dk1"/>
              </a:solidFill>
            </a:endParaRPr>
          </a:p>
          <a:p>
            <a:pPr indent="0" lvl="0" marL="0" rtl="0" algn="l">
              <a:spcBef>
                <a:spcPts val="1600"/>
              </a:spcBef>
              <a:spcAft>
                <a:spcPts val="0"/>
              </a:spcAft>
              <a:buNone/>
            </a:pPr>
            <a:r>
              <a:rPr lang="en">
                <a:solidFill>
                  <a:schemeClr val="dk1"/>
                </a:solidFill>
              </a:rPr>
              <a:t>When we write {0:s}, we are asking the interpreter to replace {0:s} with the parameter in position 0 and that it is a string (because the formatter is ‘s’).</a:t>
            </a:r>
            <a:endParaRPr>
              <a:solidFill>
                <a:schemeClr val="dk1"/>
              </a:solidFill>
            </a:endParaRPr>
          </a:p>
          <a:p>
            <a:pPr indent="0" lvl="0" marL="0" rtl="0" algn="l">
              <a:spcBef>
                <a:spcPts val="1600"/>
              </a:spcBef>
              <a:spcAft>
                <a:spcPts val="1600"/>
              </a:spcAft>
              <a:buNone/>
            </a:pPr>
            <a:r>
              <a:rPr lang="en">
                <a:solidFill>
                  <a:schemeClr val="dk1"/>
                </a:solidFill>
              </a:rPr>
              <a:t>When we write {1:d}, we are referring to the parameter in position 1, which is an integer (formatter is d).</a:t>
            </a:r>
            <a:endParaRPr>
              <a:solidFill>
                <a:schemeClr val="dk1"/>
              </a:solidFill>
            </a:endParaRPr>
          </a:p>
        </p:txBody>
      </p:sp>
      <p:sp>
        <p:nvSpPr>
          <p:cNvPr id="285" name="Google Shape;285;p49"/>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Types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50"/>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Condensed"/>
                <a:ea typeface="Roboto Condensed"/>
                <a:cs typeface="Roboto Condensed"/>
                <a:sym typeface="Roboto Condensed"/>
              </a:rPr>
              <a:t>Adding Whitespace to Strings with Tabs or Newlines</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In programming, whitespace refers to any nonprinting character, such as spaces, tabs, and end-of-line symbols. You can use whitespace to organize your output so it’s easier for users to read.</a:t>
            </a:r>
            <a:endParaRPr>
              <a:solidFill>
                <a:schemeClr val="dk1"/>
              </a:solidFill>
            </a:endParaRPr>
          </a:p>
          <a:p>
            <a:pPr indent="0" lvl="0" marL="0" rtl="0" algn="l">
              <a:spcBef>
                <a:spcPts val="1600"/>
              </a:spcBef>
              <a:spcAft>
                <a:spcPts val="0"/>
              </a:spcAft>
              <a:buNone/>
            </a:pPr>
            <a:r>
              <a:rPr lang="en">
                <a:solidFill>
                  <a:schemeClr val="dk1"/>
                </a:solidFill>
              </a:rPr>
              <a:t>To add a tab to your text, use the character combination </a:t>
            </a:r>
            <a:r>
              <a:rPr b="1" lang="en">
                <a:solidFill>
                  <a:schemeClr val="dk1"/>
                </a:solidFill>
                <a:latin typeface="Roboto Condensed"/>
                <a:ea typeface="Roboto Condensed"/>
                <a:cs typeface="Roboto Condensed"/>
                <a:sym typeface="Roboto Condensed"/>
              </a:rPr>
              <a:t>\t </a:t>
            </a:r>
            <a:r>
              <a:rPr lang="en">
                <a:solidFill>
                  <a:schemeClr val="dk1"/>
                </a:solidFill>
              </a:rPr>
              <a:t>:</a:t>
            </a:r>
            <a:br>
              <a:rPr lang="en">
                <a:solidFill>
                  <a:schemeClr val="dk1"/>
                </a:solidFill>
              </a:rPr>
            </a:br>
            <a:r>
              <a:rPr lang="en">
                <a:solidFill>
                  <a:schemeClr val="dk1"/>
                </a:solidFill>
              </a:rPr>
              <a:t>&gt;&gt;&gt; print (“\t Python”)</a:t>
            </a:r>
            <a:endParaRPr>
              <a:solidFill>
                <a:schemeClr val="dk1"/>
              </a:solidFill>
            </a:endParaRPr>
          </a:p>
          <a:p>
            <a:pPr indent="0" lvl="0" marL="0" rtl="0" algn="l">
              <a:spcBef>
                <a:spcPts val="1600"/>
              </a:spcBef>
              <a:spcAft>
                <a:spcPts val="0"/>
              </a:spcAft>
              <a:buNone/>
            </a:pPr>
            <a:r>
              <a:rPr lang="en">
                <a:solidFill>
                  <a:schemeClr val="dk1"/>
                </a:solidFill>
              </a:rPr>
              <a:t>To add a newline in a string, use the character combination </a:t>
            </a:r>
            <a:r>
              <a:rPr b="1" lang="en">
                <a:solidFill>
                  <a:schemeClr val="dk1"/>
                </a:solidFill>
                <a:latin typeface="Roboto Condensed"/>
                <a:ea typeface="Roboto Condensed"/>
                <a:cs typeface="Roboto Condensed"/>
                <a:sym typeface="Roboto Condensed"/>
              </a:rPr>
              <a:t>\n </a:t>
            </a:r>
            <a:r>
              <a:rPr lang="en">
                <a:solidFill>
                  <a:schemeClr val="dk1"/>
                </a:solidFill>
              </a:rPr>
              <a:t>:</a:t>
            </a:r>
            <a:br>
              <a:rPr lang="en">
                <a:solidFill>
                  <a:schemeClr val="dk1"/>
                </a:solidFill>
              </a:rPr>
            </a:br>
            <a:r>
              <a:rPr lang="en">
                <a:solidFill>
                  <a:schemeClr val="dk1"/>
                </a:solidFill>
              </a:rPr>
              <a:t>&gt;&gt;&gt; print (“Python\nJava\n”)</a:t>
            </a:r>
            <a:endParaRPr>
              <a:solidFill>
                <a:schemeClr val="dk1"/>
              </a:solidFill>
            </a:endParaRPr>
          </a:p>
          <a:p>
            <a:pPr indent="0" lvl="0" marL="0" rtl="0" algn="l">
              <a:spcBef>
                <a:spcPts val="1600"/>
              </a:spcBef>
              <a:spcAft>
                <a:spcPts val="0"/>
              </a:spcAft>
              <a:buNone/>
            </a:pPr>
            <a:r>
              <a:rPr lang="en">
                <a:solidFill>
                  <a:schemeClr val="dk1"/>
                </a:solidFill>
              </a:rPr>
              <a:t>You can also combine tabs and newlines in a single string. The string "\n\t" tells Python to move to a new line, and start the next line with a tab.</a:t>
            </a:r>
            <a:endParaRPr>
              <a:solidFill>
                <a:schemeClr val="dk1"/>
              </a:solidFill>
            </a:endParaRPr>
          </a:p>
          <a:p>
            <a:pPr indent="0" lvl="0" marL="0" rtl="0" algn="l">
              <a:spcBef>
                <a:spcPts val="1600"/>
              </a:spcBef>
              <a:spcAft>
                <a:spcPts val="0"/>
              </a:spcAft>
              <a:buNone/>
            </a:pPr>
            <a:r>
              <a:rPr b="1" lang="en">
                <a:solidFill>
                  <a:schemeClr val="dk1"/>
                </a:solidFill>
                <a:latin typeface="Roboto Condensed"/>
                <a:ea typeface="Roboto Condensed"/>
                <a:cs typeface="Roboto Condensed"/>
                <a:sym typeface="Roboto Condensed"/>
              </a:rPr>
              <a:t>Stripping Whitespace</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Extra whitespace can be confusing in your programs. To programmers 'python' and 'python ' look pretty much the same. But to a program, they are two different strings. Python detects the extra space in 'python ' and considers it significant unless you tell it otherwise.</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291" name="Google Shape;291;p50"/>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Types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1"/>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It’s important to think about whitespace, because often you’ll want to compare two strings to determine whether they are the same. For example, one important instance might involve checking people’s usernames when they log in to a website. Extra whitespace can be confusing in much simpler situations as well. Fortunately, Python makes it easy to eliminate extraneous whitespace from data that people enter.</a:t>
            </a:r>
            <a:endParaRPr>
              <a:solidFill>
                <a:schemeClr val="dk1"/>
              </a:solidFill>
            </a:endParaRPr>
          </a:p>
          <a:p>
            <a:pPr indent="0" lvl="0" marL="0" rtl="0" algn="l">
              <a:spcBef>
                <a:spcPts val="1600"/>
              </a:spcBef>
              <a:spcAft>
                <a:spcPts val="0"/>
              </a:spcAft>
              <a:buNone/>
            </a:pPr>
            <a:r>
              <a:rPr lang="en">
                <a:solidFill>
                  <a:schemeClr val="dk1"/>
                </a:solidFill>
              </a:rPr>
              <a:t>Python can look for extra whitespace on the right and left sides of a string. </a:t>
            </a:r>
            <a:endParaRPr>
              <a:solidFill>
                <a:schemeClr val="dk1"/>
              </a:solidFill>
            </a:endParaRPr>
          </a:p>
          <a:p>
            <a:pPr indent="0" lvl="0" marL="0" rtl="0" algn="l">
              <a:spcBef>
                <a:spcPts val="1600"/>
              </a:spcBef>
              <a:spcAft>
                <a:spcPts val="0"/>
              </a:spcAft>
              <a:buNone/>
            </a:pPr>
            <a:r>
              <a:rPr lang="en">
                <a:solidFill>
                  <a:schemeClr val="dk1"/>
                </a:solidFill>
              </a:rPr>
              <a:t>To remove whitespace on the </a:t>
            </a:r>
            <a:r>
              <a:rPr b="1" lang="en">
                <a:solidFill>
                  <a:schemeClr val="dk1"/>
                </a:solidFill>
                <a:latin typeface="Roboto Condensed"/>
                <a:ea typeface="Roboto Condensed"/>
                <a:cs typeface="Roboto Condensed"/>
                <a:sym typeface="Roboto Condensed"/>
              </a:rPr>
              <a:t>right</a:t>
            </a:r>
            <a:r>
              <a:rPr lang="en">
                <a:solidFill>
                  <a:schemeClr val="dk1"/>
                </a:solidFill>
              </a:rPr>
              <a:t>:</a:t>
            </a:r>
            <a:br>
              <a:rPr lang="en">
                <a:solidFill>
                  <a:schemeClr val="dk1"/>
                </a:solidFill>
              </a:rPr>
            </a:br>
            <a:r>
              <a:rPr lang="en">
                <a:solidFill>
                  <a:schemeClr val="dk1"/>
                </a:solidFill>
              </a:rPr>
              <a:t>&gt;&gt;&gt; </a:t>
            </a:r>
            <a:r>
              <a:rPr lang="en">
                <a:solidFill>
                  <a:schemeClr val="dk1"/>
                </a:solidFill>
              </a:rPr>
              <a:t>best_language </a:t>
            </a:r>
            <a:r>
              <a:rPr lang="en">
                <a:solidFill>
                  <a:schemeClr val="dk1"/>
                </a:solidFill>
              </a:rPr>
              <a:t>= “Python ”</a:t>
            </a:r>
            <a:br>
              <a:rPr lang="en">
                <a:solidFill>
                  <a:schemeClr val="dk1"/>
                </a:solidFill>
              </a:rPr>
            </a:br>
            <a:r>
              <a:rPr lang="en">
                <a:solidFill>
                  <a:schemeClr val="dk1"/>
                </a:solidFill>
              </a:rPr>
              <a:t>&gt;&gt;&gt; print (</a:t>
            </a:r>
            <a:r>
              <a:rPr lang="en">
                <a:solidFill>
                  <a:schemeClr val="dk1"/>
                </a:solidFill>
              </a:rPr>
              <a:t>best_language</a:t>
            </a:r>
            <a:r>
              <a:rPr lang="en">
                <a:solidFill>
                  <a:schemeClr val="dk1"/>
                </a:solidFill>
              </a:rPr>
              <a:t>.rstrip())</a:t>
            </a:r>
            <a:br>
              <a:rPr lang="en">
                <a:solidFill>
                  <a:schemeClr val="dk1"/>
                </a:solidFill>
              </a:rPr>
            </a:br>
            <a:br>
              <a:rPr lang="en">
                <a:solidFill>
                  <a:schemeClr val="dk1"/>
                </a:solidFill>
              </a:rPr>
            </a:br>
            <a:r>
              <a:rPr lang="en">
                <a:solidFill>
                  <a:schemeClr val="dk1"/>
                </a:solidFill>
              </a:rPr>
              <a:t>To remove whitespace on the </a:t>
            </a:r>
            <a:r>
              <a:rPr b="1" lang="en">
                <a:solidFill>
                  <a:schemeClr val="dk1"/>
                </a:solidFill>
                <a:latin typeface="Roboto Condensed"/>
                <a:ea typeface="Roboto Condensed"/>
                <a:cs typeface="Roboto Condensed"/>
                <a:sym typeface="Roboto Condensed"/>
              </a:rPr>
              <a:t>left</a:t>
            </a:r>
            <a:r>
              <a:rPr lang="en">
                <a:solidFill>
                  <a:schemeClr val="dk1"/>
                </a:solidFill>
              </a:rPr>
              <a:t>:</a:t>
            </a:r>
            <a:br>
              <a:rPr lang="en">
                <a:solidFill>
                  <a:schemeClr val="dk1"/>
                </a:solidFill>
              </a:rPr>
            </a:br>
            <a:r>
              <a:rPr lang="en">
                <a:solidFill>
                  <a:schemeClr val="dk1"/>
                </a:solidFill>
              </a:rPr>
              <a:t>&gt;&gt;&gt; best_language = “ Python”</a:t>
            </a:r>
            <a:br>
              <a:rPr lang="en">
                <a:solidFill>
                  <a:schemeClr val="dk1"/>
                </a:solidFill>
              </a:rPr>
            </a:br>
            <a:r>
              <a:rPr lang="en">
                <a:solidFill>
                  <a:schemeClr val="dk1"/>
                </a:solidFill>
              </a:rPr>
              <a:t>&gt;&gt;&gt; print (best_language.lstrip())</a:t>
            </a:r>
            <a:endParaRPr>
              <a:solidFill>
                <a:schemeClr val="dk1"/>
              </a:solidFill>
            </a:endParaRPr>
          </a:p>
          <a:p>
            <a:pPr indent="0" lvl="0" marL="0" rtl="0" algn="l">
              <a:spcBef>
                <a:spcPts val="1600"/>
              </a:spcBef>
              <a:spcAft>
                <a:spcPts val="1600"/>
              </a:spcAft>
              <a:buNone/>
            </a:pPr>
            <a:r>
              <a:rPr lang="en">
                <a:solidFill>
                  <a:schemeClr val="dk1"/>
                </a:solidFill>
              </a:rPr>
              <a:t>To remove whitespace on both </a:t>
            </a:r>
            <a:r>
              <a:rPr b="1" lang="en">
                <a:solidFill>
                  <a:schemeClr val="dk1"/>
                </a:solidFill>
                <a:latin typeface="Roboto Condensed"/>
                <a:ea typeface="Roboto Condensed"/>
                <a:cs typeface="Roboto Condensed"/>
                <a:sym typeface="Roboto Condensed"/>
              </a:rPr>
              <a:t>left and right</a:t>
            </a:r>
            <a:r>
              <a:rPr lang="en">
                <a:solidFill>
                  <a:schemeClr val="dk1"/>
                </a:solidFill>
              </a:rPr>
              <a:t>:</a:t>
            </a:r>
            <a:br>
              <a:rPr lang="en">
                <a:solidFill>
                  <a:schemeClr val="dk1"/>
                </a:solidFill>
              </a:rPr>
            </a:br>
            <a:r>
              <a:rPr lang="en">
                <a:solidFill>
                  <a:schemeClr val="dk1"/>
                </a:solidFill>
              </a:rPr>
              <a:t>&gt;&gt;&gt; best_language = “ Python ”</a:t>
            </a:r>
            <a:br>
              <a:rPr lang="en">
                <a:solidFill>
                  <a:schemeClr val="dk1"/>
                </a:solidFill>
              </a:rPr>
            </a:br>
            <a:r>
              <a:rPr lang="en">
                <a:solidFill>
                  <a:schemeClr val="dk1"/>
                </a:solidFill>
              </a:rPr>
              <a:t>&gt;&gt;&gt; print (best_language.strip())</a:t>
            </a:r>
            <a:endParaRPr>
              <a:solidFill>
                <a:schemeClr val="dk1"/>
              </a:solidFill>
            </a:endParaRPr>
          </a:p>
        </p:txBody>
      </p:sp>
      <p:sp>
        <p:nvSpPr>
          <p:cNvPr id="297" name="Google Shape;297;p51"/>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Types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2"/>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dk1"/>
                </a:solidFill>
                <a:latin typeface="Roboto Condensed"/>
                <a:ea typeface="Roboto Condensed"/>
                <a:cs typeface="Roboto Condensed"/>
                <a:sym typeface="Roboto Condensed"/>
              </a:rPr>
              <a:t>Integers</a:t>
            </a:r>
            <a:endParaRPr b="1" sz="1400">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Integers are numbers with no decimal parts, such as -5, -4, -3, 0, 5, 7 etc.</a:t>
            </a:r>
            <a:endParaRPr>
              <a:solidFill>
                <a:schemeClr val="dk1"/>
              </a:solidFill>
            </a:endParaRPr>
          </a:p>
          <a:p>
            <a:pPr indent="0" lvl="0" marL="0" rtl="0" algn="l">
              <a:spcBef>
                <a:spcPts val="1600"/>
              </a:spcBef>
              <a:spcAft>
                <a:spcPts val="0"/>
              </a:spcAft>
              <a:buNone/>
            </a:pPr>
            <a:r>
              <a:rPr lang="en">
                <a:solidFill>
                  <a:schemeClr val="dk1"/>
                </a:solidFill>
              </a:rPr>
              <a:t>To declare an integer in Python, simply write variableName = initial value</a:t>
            </a:r>
            <a:endParaRPr>
              <a:solidFill>
                <a:schemeClr val="dk1"/>
              </a:solidFill>
            </a:endParaRPr>
          </a:p>
          <a:p>
            <a:pPr indent="0" lvl="0" marL="0" rtl="0" algn="l">
              <a:spcBef>
                <a:spcPts val="1600"/>
              </a:spcBef>
              <a:spcAft>
                <a:spcPts val="0"/>
              </a:spcAft>
              <a:buNone/>
            </a:pPr>
            <a:r>
              <a:rPr lang="en">
                <a:solidFill>
                  <a:schemeClr val="dk1"/>
                </a:solidFill>
              </a:rPr>
              <a:t>Example:</a:t>
            </a:r>
            <a:br>
              <a:rPr lang="en">
                <a:solidFill>
                  <a:schemeClr val="dk1"/>
                </a:solidFill>
              </a:rPr>
            </a:br>
            <a:r>
              <a:rPr lang="en">
                <a:solidFill>
                  <a:schemeClr val="dk1"/>
                </a:solidFill>
              </a:rPr>
              <a:t>&gt;&gt;&gt; userAge = 20, mobileNumber = 12398724</a:t>
            </a:r>
            <a:endParaRPr>
              <a:solidFill>
                <a:schemeClr val="dk1"/>
              </a:solidFill>
            </a:endParaRPr>
          </a:p>
          <a:p>
            <a:pPr indent="0" lvl="0" marL="0" rtl="0" algn="l">
              <a:spcBef>
                <a:spcPts val="1600"/>
              </a:spcBef>
              <a:spcAft>
                <a:spcPts val="0"/>
              </a:spcAft>
              <a:buNone/>
            </a:pPr>
            <a:r>
              <a:rPr b="1" lang="en" sz="1400">
                <a:solidFill>
                  <a:schemeClr val="dk1"/>
                </a:solidFill>
                <a:latin typeface="Roboto Condensed"/>
                <a:ea typeface="Roboto Condensed"/>
                <a:cs typeface="Roboto Condensed"/>
                <a:sym typeface="Roboto Condensed"/>
              </a:rPr>
              <a:t>Floats</a:t>
            </a:r>
            <a:endParaRPr b="1" sz="1400">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Python calls any number with a decimal point a float. This term is used in most programming languages, and it refers to the fact that a decimal point can appear at any position in a number. Every programming language must be carefully designed to properly manage decimal numbers so numbers behave appropriately no matter where the decimal point appears.</a:t>
            </a:r>
            <a:endParaRPr>
              <a:solidFill>
                <a:schemeClr val="dk1"/>
              </a:solidFill>
            </a:endParaRPr>
          </a:p>
          <a:p>
            <a:pPr indent="0" lvl="0" marL="0" rtl="0" algn="l">
              <a:spcBef>
                <a:spcPts val="1600"/>
              </a:spcBef>
              <a:spcAft>
                <a:spcPts val="0"/>
              </a:spcAft>
              <a:buNone/>
            </a:pPr>
            <a:r>
              <a:rPr lang="en">
                <a:solidFill>
                  <a:schemeClr val="dk1"/>
                </a:solidFill>
              </a:rPr>
              <a:t>For the most part, you can use decimals without worrying about how they behave.</a:t>
            </a:r>
            <a:endParaRPr>
              <a:solidFill>
                <a:schemeClr val="dk1"/>
              </a:solidFill>
            </a:endParaRPr>
          </a:p>
          <a:p>
            <a:pPr indent="0" lvl="0" marL="0" rtl="0" algn="l">
              <a:spcBef>
                <a:spcPts val="1600"/>
              </a:spcBef>
              <a:spcAft>
                <a:spcPts val="1600"/>
              </a:spcAft>
              <a:buNone/>
            </a:pPr>
            <a:r>
              <a:rPr lang="en">
                <a:solidFill>
                  <a:schemeClr val="dk1"/>
                </a:solidFill>
              </a:rPr>
              <a:t>When you divide any two numbers, even if they are integers that result in a whole number, you’ll always get a </a:t>
            </a:r>
            <a:r>
              <a:rPr b="1" lang="en">
                <a:solidFill>
                  <a:schemeClr val="dk1"/>
                </a:solidFill>
                <a:latin typeface="Roboto Condensed"/>
                <a:ea typeface="Roboto Condensed"/>
                <a:cs typeface="Roboto Condensed"/>
                <a:sym typeface="Roboto Condensed"/>
              </a:rPr>
              <a:t>float</a:t>
            </a:r>
            <a:r>
              <a:rPr lang="en">
                <a:solidFill>
                  <a:schemeClr val="dk1"/>
                </a:solidFill>
              </a:rPr>
              <a:t>. </a:t>
            </a:r>
            <a:endParaRPr>
              <a:solidFill>
                <a:schemeClr val="dk1"/>
              </a:solidFill>
            </a:endParaRPr>
          </a:p>
        </p:txBody>
      </p:sp>
      <p:sp>
        <p:nvSpPr>
          <p:cNvPr id="303" name="Google Shape;303;p52"/>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Types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3"/>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Python </a:t>
            </a:r>
            <a:r>
              <a:rPr b="1" lang="en">
                <a:solidFill>
                  <a:schemeClr val="dk1"/>
                </a:solidFill>
                <a:latin typeface="Roboto Condensed"/>
                <a:ea typeface="Roboto Condensed"/>
                <a:cs typeface="Roboto Condensed"/>
                <a:sym typeface="Roboto Condensed"/>
              </a:rPr>
              <a:t>defaults to a float</a:t>
            </a:r>
            <a:r>
              <a:rPr lang="en">
                <a:solidFill>
                  <a:schemeClr val="dk1"/>
                </a:solidFill>
              </a:rPr>
              <a:t> in any operation that uses a float, even if the output is a whole number.</a:t>
            </a:r>
            <a:endParaRPr>
              <a:solidFill>
                <a:schemeClr val="dk1"/>
              </a:solidFill>
            </a:endParaRPr>
          </a:p>
          <a:p>
            <a:pPr indent="0" lvl="0" marL="0" rtl="0" algn="l">
              <a:spcBef>
                <a:spcPts val="1600"/>
              </a:spcBef>
              <a:spcAft>
                <a:spcPts val="0"/>
              </a:spcAft>
              <a:buNone/>
            </a:pPr>
            <a:r>
              <a:rPr b="1" lang="en">
                <a:solidFill>
                  <a:schemeClr val="dk1"/>
                </a:solidFill>
                <a:latin typeface="Roboto Condensed"/>
                <a:ea typeface="Roboto Condensed"/>
                <a:cs typeface="Roboto Condensed"/>
                <a:sym typeface="Roboto Condensed"/>
              </a:rPr>
              <a:t>Underscores in Numbers</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When you’re writing long numbers, you can group digits using underscores to make large numbers more readable:</a:t>
            </a:r>
            <a:endParaRPr>
              <a:solidFill>
                <a:schemeClr val="dk1"/>
              </a:solidFill>
            </a:endParaRPr>
          </a:p>
          <a:p>
            <a:pPr indent="0" lvl="0" marL="0" rtl="0" algn="l">
              <a:spcBef>
                <a:spcPts val="1600"/>
              </a:spcBef>
              <a:spcAft>
                <a:spcPts val="0"/>
              </a:spcAft>
              <a:buNone/>
            </a:pPr>
            <a:r>
              <a:rPr lang="en">
                <a:solidFill>
                  <a:schemeClr val="dk1"/>
                </a:solidFill>
              </a:rPr>
              <a:t>&gt;&gt;&gt; dinoAge = 10_000_000  </a:t>
            </a:r>
            <a:endParaRPr>
              <a:solidFill>
                <a:schemeClr val="dk1"/>
              </a:solidFill>
            </a:endParaRPr>
          </a:p>
          <a:p>
            <a:pPr indent="0" lvl="0" marL="0" rtl="0" algn="l">
              <a:spcBef>
                <a:spcPts val="1600"/>
              </a:spcBef>
              <a:spcAft>
                <a:spcPts val="0"/>
              </a:spcAft>
              <a:buNone/>
            </a:pPr>
            <a:r>
              <a:rPr lang="en">
                <a:solidFill>
                  <a:schemeClr val="dk1"/>
                </a:solidFill>
              </a:rPr>
              <a:t>When you print a number that was defined using underscores, Python prints only the digits.</a:t>
            </a:r>
            <a:endParaRPr>
              <a:solidFill>
                <a:schemeClr val="dk1"/>
              </a:solidFill>
            </a:endParaRPr>
          </a:p>
          <a:p>
            <a:pPr indent="0" lvl="0" marL="0" rtl="0" algn="l">
              <a:spcBef>
                <a:spcPts val="1600"/>
              </a:spcBef>
              <a:spcAft>
                <a:spcPts val="1600"/>
              </a:spcAft>
              <a:buNone/>
            </a:pPr>
            <a:r>
              <a:rPr lang="en">
                <a:solidFill>
                  <a:schemeClr val="dk1"/>
                </a:solidFill>
              </a:rPr>
              <a:t>Python ignores the underscores when storing these kinds of values. Even if you don’t group the digits in threes, the value will still be unaffected. To Python, 1000 is the same as 1_000, which is the same as 10_00. This feature works for integers and floats, but it’s only available in Python 3.6 and later.</a:t>
            </a:r>
            <a:endParaRPr>
              <a:solidFill>
                <a:schemeClr val="dk1"/>
              </a:solidFill>
            </a:endParaRPr>
          </a:p>
        </p:txBody>
      </p:sp>
      <p:sp>
        <p:nvSpPr>
          <p:cNvPr id="309" name="Google Shape;309;p53"/>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Types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4"/>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Condensed"/>
                <a:ea typeface="Roboto Condensed"/>
                <a:cs typeface="Roboto Condensed"/>
                <a:sym typeface="Roboto Condensed"/>
              </a:rPr>
              <a:t>Type Casting In Python</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Sometimes in our program, it is necessary for us to </a:t>
            </a:r>
            <a:r>
              <a:rPr b="1" lang="en">
                <a:solidFill>
                  <a:schemeClr val="dk1"/>
                </a:solidFill>
                <a:latin typeface="Roboto Condensed"/>
                <a:ea typeface="Roboto Condensed"/>
                <a:cs typeface="Roboto Condensed"/>
                <a:sym typeface="Roboto Condensed"/>
              </a:rPr>
              <a:t>convert from one data type to another</a:t>
            </a:r>
            <a:r>
              <a:rPr lang="en">
                <a:solidFill>
                  <a:schemeClr val="dk1"/>
                </a:solidFill>
              </a:rPr>
              <a:t>, such as from an integer to a string. This is known as </a:t>
            </a:r>
            <a:r>
              <a:rPr b="1" lang="en">
                <a:solidFill>
                  <a:schemeClr val="dk1"/>
                </a:solidFill>
                <a:latin typeface="Roboto Condensed"/>
                <a:ea typeface="Roboto Condensed"/>
                <a:cs typeface="Roboto Condensed"/>
                <a:sym typeface="Roboto Condensed"/>
              </a:rPr>
              <a:t>type casting</a:t>
            </a:r>
            <a:r>
              <a:rPr lang="en">
                <a:solidFill>
                  <a:schemeClr val="dk1"/>
                </a:solidFill>
              </a:rPr>
              <a:t>.</a:t>
            </a:r>
            <a:endParaRPr>
              <a:solidFill>
                <a:schemeClr val="dk1"/>
              </a:solidFill>
            </a:endParaRPr>
          </a:p>
          <a:p>
            <a:pPr indent="0" lvl="0" marL="0" rtl="0" algn="l">
              <a:spcBef>
                <a:spcPts val="1600"/>
              </a:spcBef>
              <a:spcAft>
                <a:spcPts val="0"/>
              </a:spcAft>
              <a:buNone/>
            </a:pPr>
            <a:r>
              <a:rPr lang="en">
                <a:solidFill>
                  <a:schemeClr val="dk1"/>
                </a:solidFill>
              </a:rPr>
              <a:t>There are three built-in functions in Python that allow us to do type casting. These are the </a:t>
            </a:r>
            <a:r>
              <a:rPr b="1" lang="en">
                <a:solidFill>
                  <a:schemeClr val="dk1"/>
                </a:solidFill>
                <a:latin typeface="Roboto Condensed"/>
                <a:ea typeface="Roboto Condensed"/>
                <a:cs typeface="Roboto Condensed"/>
                <a:sym typeface="Roboto Condensed"/>
              </a:rPr>
              <a:t>int()</a:t>
            </a:r>
            <a:r>
              <a:rPr lang="en">
                <a:solidFill>
                  <a:schemeClr val="dk1"/>
                </a:solidFill>
              </a:rPr>
              <a:t>, </a:t>
            </a:r>
            <a:r>
              <a:rPr b="1" lang="en">
                <a:solidFill>
                  <a:schemeClr val="dk1"/>
                </a:solidFill>
                <a:latin typeface="Roboto Condensed"/>
                <a:ea typeface="Roboto Condensed"/>
                <a:cs typeface="Roboto Condensed"/>
                <a:sym typeface="Roboto Condensed"/>
              </a:rPr>
              <a:t>float()</a:t>
            </a:r>
            <a:r>
              <a:rPr lang="en">
                <a:solidFill>
                  <a:schemeClr val="dk1"/>
                </a:solidFill>
              </a:rPr>
              <a:t>, and </a:t>
            </a:r>
            <a:r>
              <a:rPr b="1" lang="en">
                <a:solidFill>
                  <a:schemeClr val="dk1"/>
                </a:solidFill>
                <a:latin typeface="Roboto Condensed"/>
                <a:ea typeface="Roboto Condensed"/>
                <a:cs typeface="Roboto Condensed"/>
                <a:sym typeface="Roboto Condensed"/>
              </a:rPr>
              <a:t>str() </a:t>
            </a:r>
            <a:r>
              <a:rPr lang="en">
                <a:solidFill>
                  <a:schemeClr val="dk1"/>
                </a:solidFill>
              </a:rPr>
              <a:t>functions.</a:t>
            </a:r>
            <a:endParaRPr>
              <a:solidFill>
                <a:schemeClr val="dk1"/>
              </a:solidFill>
            </a:endParaRPr>
          </a:p>
          <a:p>
            <a:pPr indent="0" lvl="0" marL="0" rtl="0" algn="l">
              <a:spcBef>
                <a:spcPts val="1600"/>
              </a:spcBef>
              <a:spcAft>
                <a:spcPts val="0"/>
              </a:spcAft>
              <a:buNone/>
            </a:pPr>
            <a:r>
              <a:rPr lang="en">
                <a:solidFill>
                  <a:schemeClr val="dk1"/>
                </a:solidFill>
              </a:rPr>
              <a:t>The</a:t>
            </a:r>
            <a:r>
              <a:rPr b="1" lang="en">
                <a:solidFill>
                  <a:schemeClr val="dk1"/>
                </a:solidFill>
                <a:latin typeface="Roboto Condensed"/>
                <a:ea typeface="Roboto Condensed"/>
                <a:cs typeface="Roboto Condensed"/>
                <a:sym typeface="Roboto Condensed"/>
              </a:rPr>
              <a:t> int()</a:t>
            </a:r>
            <a:r>
              <a:rPr lang="en">
                <a:solidFill>
                  <a:schemeClr val="dk1"/>
                </a:solidFill>
              </a:rPr>
              <a:t> function in Python takes in a float or an appropriate string and converts it to an integer. To change a float to an integer, we can type int(5.712987). We’ll get 5 as the result (anything after the decimal point is removed). To change a string to an integer, we can type int (“4”) and we’ll get 4. However, we cannot type int (“Hello”) or int (“4.22321”). We’ll get an error in both cases.</a:t>
            </a:r>
            <a:endParaRPr>
              <a:solidFill>
                <a:schemeClr val="dk1"/>
              </a:solidFill>
            </a:endParaRPr>
          </a:p>
          <a:p>
            <a:pPr indent="0" lvl="0" marL="0" rtl="0" algn="l">
              <a:spcBef>
                <a:spcPts val="1600"/>
              </a:spcBef>
              <a:spcAft>
                <a:spcPts val="0"/>
              </a:spcAft>
              <a:buNone/>
            </a:pPr>
            <a:r>
              <a:rPr lang="en">
                <a:solidFill>
                  <a:schemeClr val="dk1"/>
                </a:solidFill>
              </a:rPr>
              <a:t>The </a:t>
            </a:r>
            <a:r>
              <a:rPr b="1" lang="en">
                <a:solidFill>
                  <a:schemeClr val="dk1"/>
                </a:solidFill>
                <a:latin typeface="Roboto Condensed"/>
                <a:ea typeface="Roboto Condensed"/>
                <a:cs typeface="Roboto Condensed"/>
                <a:sym typeface="Roboto Condensed"/>
              </a:rPr>
              <a:t>float() </a:t>
            </a:r>
            <a:r>
              <a:rPr lang="en">
                <a:solidFill>
                  <a:schemeClr val="dk1"/>
                </a:solidFill>
              </a:rPr>
              <a:t>function takes in an integer or an appropriate string and changes it to a float. For instance, if we type float(2) or float(“2”), we’ll get 2.0. If we type float(“2.09109”), we’ll get 2.09109 which is a float and not a string since the quotation marks are removed.</a:t>
            </a:r>
            <a:endParaRPr>
              <a:solidFill>
                <a:schemeClr val="dk1"/>
              </a:solidFill>
            </a:endParaRPr>
          </a:p>
          <a:p>
            <a:pPr indent="0" lvl="0" marL="0" rtl="0" algn="l">
              <a:spcBef>
                <a:spcPts val="1600"/>
              </a:spcBef>
              <a:spcAft>
                <a:spcPts val="1600"/>
              </a:spcAft>
              <a:buNone/>
            </a:pPr>
            <a:r>
              <a:rPr lang="en">
                <a:solidFill>
                  <a:schemeClr val="dk1"/>
                </a:solidFill>
              </a:rPr>
              <a:t>The </a:t>
            </a:r>
            <a:r>
              <a:rPr b="1" lang="en">
                <a:solidFill>
                  <a:schemeClr val="dk1"/>
                </a:solidFill>
                <a:latin typeface="Roboto Condensed"/>
                <a:ea typeface="Roboto Condensed"/>
                <a:cs typeface="Roboto Condensed"/>
                <a:sym typeface="Roboto Condensed"/>
              </a:rPr>
              <a:t>str()</a:t>
            </a:r>
            <a:r>
              <a:rPr lang="en">
                <a:solidFill>
                  <a:schemeClr val="dk1"/>
                </a:solidFill>
              </a:rPr>
              <a:t> function on the other hand converts an integer or a float to a string. For instance, if we type str(2.1), we’ll get “2.1”.</a:t>
            </a:r>
            <a:endParaRPr>
              <a:solidFill>
                <a:schemeClr val="dk1"/>
              </a:solidFill>
            </a:endParaRPr>
          </a:p>
        </p:txBody>
      </p:sp>
      <p:sp>
        <p:nvSpPr>
          <p:cNvPr id="315" name="Google Shape;315;p54"/>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Types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8"/>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dk1"/>
                </a:solidFill>
                <a:latin typeface="Roboto Condensed"/>
                <a:ea typeface="Roboto Condensed"/>
                <a:cs typeface="Roboto Condensed"/>
                <a:sym typeface="Roboto Condensed"/>
              </a:rPr>
              <a:t>What is Programming?</a:t>
            </a:r>
            <a:endParaRPr b="1" sz="1400">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b="1" lang="en">
                <a:solidFill>
                  <a:schemeClr val="dk1"/>
                </a:solidFill>
                <a:latin typeface="Roboto Condensed"/>
                <a:ea typeface="Roboto Condensed"/>
                <a:cs typeface="Roboto Condensed"/>
                <a:sym typeface="Roboto Condensed"/>
              </a:rPr>
              <a:t>Programming </a:t>
            </a:r>
            <a:r>
              <a:rPr lang="en">
                <a:solidFill>
                  <a:schemeClr val="dk1"/>
                </a:solidFill>
              </a:rPr>
              <a:t>is a way to “instruct the computer to perform various tasks”. it basically means supplying the computer with a set of instructions written in a language that the computer can understand.</a:t>
            </a:r>
            <a:endParaRPr>
              <a:solidFill>
                <a:schemeClr val="dk1"/>
              </a:solidFill>
            </a:endParaRPr>
          </a:p>
          <a:p>
            <a:pPr indent="0" lvl="0" marL="0" rtl="0" algn="l">
              <a:spcBef>
                <a:spcPts val="1600"/>
              </a:spcBef>
              <a:spcAft>
                <a:spcPts val="0"/>
              </a:spcAft>
              <a:buNone/>
            </a:pPr>
            <a:r>
              <a:rPr lang="en">
                <a:solidFill>
                  <a:schemeClr val="dk1"/>
                </a:solidFill>
              </a:rPr>
              <a:t>Just as we humans are able to understand some languages (English, Spanish, Mandarin, French, etc.), so are computers. Computers understand instructions written in a specific syntactic form called a </a:t>
            </a:r>
            <a:r>
              <a:rPr b="1" lang="en">
                <a:solidFill>
                  <a:schemeClr val="dk1"/>
                </a:solidFill>
                <a:latin typeface="Roboto Condensed"/>
                <a:ea typeface="Roboto Condensed"/>
                <a:cs typeface="Roboto Condensed"/>
                <a:sym typeface="Roboto Condensed"/>
              </a:rPr>
              <a:t>Programming Language</a:t>
            </a:r>
            <a:r>
              <a:rPr lang="en">
                <a:solidFill>
                  <a:schemeClr val="dk1"/>
                </a:solidFill>
              </a:rPr>
              <a:t>.</a:t>
            </a:r>
            <a:endParaRPr>
              <a:solidFill>
                <a:schemeClr val="dk1"/>
              </a:solidFill>
            </a:endParaRPr>
          </a:p>
          <a:p>
            <a:pPr indent="0" lvl="0" marL="0" rtl="0" algn="l">
              <a:spcBef>
                <a:spcPts val="1600"/>
              </a:spcBef>
              <a:spcAft>
                <a:spcPts val="0"/>
              </a:spcAft>
              <a:buNone/>
            </a:pPr>
            <a:r>
              <a:rPr b="1" lang="en" sz="1400">
                <a:solidFill>
                  <a:schemeClr val="dk1"/>
                </a:solidFill>
                <a:latin typeface="Roboto Condensed"/>
                <a:ea typeface="Roboto Condensed"/>
                <a:cs typeface="Roboto Condensed"/>
                <a:sym typeface="Roboto Condensed"/>
              </a:rPr>
              <a:t>What is Programming Language?</a:t>
            </a:r>
            <a:endParaRPr b="1" sz="1400">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A </a:t>
            </a:r>
            <a:r>
              <a:rPr b="1" lang="en">
                <a:solidFill>
                  <a:schemeClr val="dk1"/>
                </a:solidFill>
                <a:latin typeface="Roboto Condensed"/>
                <a:ea typeface="Roboto Condensed"/>
                <a:cs typeface="Roboto Condensed"/>
                <a:sym typeface="Roboto Condensed"/>
              </a:rPr>
              <a:t>programming language</a:t>
            </a:r>
            <a:r>
              <a:rPr lang="en">
                <a:solidFill>
                  <a:schemeClr val="dk1"/>
                </a:solidFill>
              </a:rPr>
              <a:t> is a formal language, which comprises a set of instructions that produce various kinds of output. Programming languages are used in computer programming to implement algorithms. Each programming language has a unique set of keywords (words that it understands) and a special syntax for organizing program instructions.</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148" name="Google Shape;148;p28"/>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Programming</a:t>
            </a:r>
            <a:endParaRPr/>
          </a:p>
          <a:p>
            <a:pPr indent="0" lvl="0" marL="0" rtl="0" algn="ctr">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5"/>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Condensed"/>
                <a:ea typeface="Roboto Condensed"/>
                <a:cs typeface="Roboto Condensed"/>
                <a:sym typeface="Roboto Condensed"/>
              </a:rPr>
              <a:t>Multiple Assignment</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You can assign values to more than one variable using just a single line. This can help shorten your programs and make them easier to read; you’ll use this technique most often when initializing a set of numbers.</a:t>
            </a:r>
            <a:endParaRPr>
              <a:solidFill>
                <a:schemeClr val="dk1"/>
              </a:solidFill>
            </a:endParaRPr>
          </a:p>
          <a:p>
            <a:pPr indent="0" lvl="0" marL="0" rtl="0" algn="l">
              <a:spcBef>
                <a:spcPts val="1600"/>
              </a:spcBef>
              <a:spcAft>
                <a:spcPts val="0"/>
              </a:spcAft>
              <a:buNone/>
            </a:pPr>
            <a:r>
              <a:rPr lang="en">
                <a:solidFill>
                  <a:schemeClr val="dk1"/>
                </a:solidFill>
              </a:rPr>
              <a:t>For example, here’s how you can initialize the variables x, y, and z to zero:</a:t>
            </a:r>
            <a:endParaRPr>
              <a:solidFill>
                <a:schemeClr val="dk1"/>
              </a:solidFill>
            </a:endParaRPr>
          </a:p>
          <a:p>
            <a:pPr indent="0" lvl="0" marL="0" rtl="0" algn="l">
              <a:spcBef>
                <a:spcPts val="1600"/>
              </a:spcBef>
              <a:spcAft>
                <a:spcPts val="0"/>
              </a:spcAft>
              <a:buNone/>
            </a:pPr>
            <a:r>
              <a:rPr lang="en">
                <a:solidFill>
                  <a:schemeClr val="dk1"/>
                </a:solidFill>
              </a:rPr>
              <a:t>&gt;&gt;&gt; x,y,z = 0,0,0</a:t>
            </a:r>
            <a:endParaRPr>
              <a:solidFill>
                <a:schemeClr val="dk1"/>
              </a:solidFill>
            </a:endParaRPr>
          </a:p>
          <a:p>
            <a:pPr indent="0" lvl="0" marL="0" rtl="0" algn="l">
              <a:spcBef>
                <a:spcPts val="1600"/>
              </a:spcBef>
              <a:spcAft>
                <a:spcPts val="0"/>
              </a:spcAft>
              <a:buNone/>
            </a:pPr>
            <a:r>
              <a:rPr lang="en">
                <a:solidFill>
                  <a:schemeClr val="dk1"/>
                </a:solidFill>
              </a:rPr>
              <a:t>You need to </a:t>
            </a:r>
            <a:r>
              <a:rPr b="1" lang="en">
                <a:solidFill>
                  <a:schemeClr val="dk1"/>
                </a:solidFill>
                <a:latin typeface="Roboto Condensed"/>
                <a:ea typeface="Roboto Condensed"/>
                <a:cs typeface="Roboto Condensed"/>
                <a:sym typeface="Roboto Condensed"/>
              </a:rPr>
              <a:t>separate </a:t>
            </a:r>
            <a:r>
              <a:rPr lang="en">
                <a:solidFill>
                  <a:schemeClr val="dk1"/>
                </a:solidFill>
              </a:rPr>
              <a:t>the variable names with </a:t>
            </a:r>
            <a:r>
              <a:rPr b="1" lang="en">
                <a:solidFill>
                  <a:schemeClr val="dk1"/>
                </a:solidFill>
                <a:latin typeface="Roboto Condensed"/>
                <a:ea typeface="Roboto Condensed"/>
                <a:cs typeface="Roboto Condensed"/>
                <a:sym typeface="Roboto Condensed"/>
              </a:rPr>
              <a:t>commas</a:t>
            </a:r>
            <a:r>
              <a:rPr lang="en">
                <a:solidFill>
                  <a:schemeClr val="dk1"/>
                </a:solidFill>
              </a:rPr>
              <a:t>, and do the same with the values, and Python will assign each value to its respectively positioned variable. As long as the number of values matches the number of variables, Python will match them up correctly.</a:t>
            </a:r>
            <a:endParaRPr>
              <a:solidFill>
                <a:schemeClr val="dk1"/>
              </a:solidFill>
            </a:endParaRPr>
          </a:p>
          <a:p>
            <a:pPr indent="0" lvl="0" marL="0" rtl="0" algn="l">
              <a:spcBef>
                <a:spcPts val="1600"/>
              </a:spcBef>
              <a:spcAft>
                <a:spcPts val="0"/>
              </a:spcAft>
              <a:buNone/>
            </a:pPr>
            <a:r>
              <a:rPr b="1" lang="en">
                <a:solidFill>
                  <a:schemeClr val="dk1"/>
                </a:solidFill>
                <a:latin typeface="Roboto Condensed"/>
                <a:ea typeface="Roboto Condensed"/>
                <a:cs typeface="Roboto Condensed"/>
                <a:sym typeface="Roboto Condensed"/>
              </a:rPr>
              <a:t>Constants</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1600"/>
              </a:spcAft>
              <a:buNone/>
            </a:pPr>
            <a:r>
              <a:rPr lang="en">
                <a:solidFill>
                  <a:schemeClr val="dk1"/>
                </a:solidFill>
              </a:rPr>
              <a:t>A </a:t>
            </a:r>
            <a:r>
              <a:rPr b="1" lang="en">
                <a:solidFill>
                  <a:schemeClr val="dk1"/>
                </a:solidFill>
                <a:latin typeface="Roboto Condensed"/>
                <a:ea typeface="Roboto Condensed"/>
                <a:cs typeface="Roboto Condensed"/>
                <a:sym typeface="Roboto Condensed"/>
              </a:rPr>
              <a:t>constant </a:t>
            </a:r>
            <a:r>
              <a:rPr lang="en">
                <a:solidFill>
                  <a:schemeClr val="dk1"/>
                </a:solidFill>
              </a:rPr>
              <a:t>is like a variable whose value stays the same throughout the life of a program. Python doesn’t have built-in constant types, but Python programmers use </a:t>
            </a:r>
            <a:r>
              <a:rPr b="1" lang="en">
                <a:solidFill>
                  <a:schemeClr val="dk1"/>
                </a:solidFill>
                <a:latin typeface="Roboto Condensed"/>
                <a:ea typeface="Roboto Condensed"/>
                <a:cs typeface="Roboto Condensed"/>
                <a:sym typeface="Roboto Condensed"/>
              </a:rPr>
              <a:t>all capital letters</a:t>
            </a:r>
            <a:r>
              <a:rPr lang="en">
                <a:solidFill>
                  <a:schemeClr val="dk1"/>
                </a:solidFill>
              </a:rPr>
              <a:t> to indicate a variable should be treated as a constant and never be changed.</a:t>
            </a:r>
            <a:endParaRPr>
              <a:solidFill>
                <a:schemeClr val="dk1"/>
              </a:solidFill>
            </a:endParaRPr>
          </a:p>
        </p:txBody>
      </p:sp>
      <p:sp>
        <p:nvSpPr>
          <p:cNvPr id="321" name="Google Shape;321;p55"/>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Types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6"/>
          <p:cNvSpPr txBox="1"/>
          <p:nvPr>
            <p:ph type="ctrTitle"/>
          </p:nvPr>
        </p:nvSpPr>
        <p:spPr>
          <a:xfrm>
            <a:off x="2638350" y="659498"/>
            <a:ext cx="3867300" cy="20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Questions?</a:t>
            </a:r>
            <a:endParaRPr sz="2800"/>
          </a:p>
        </p:txBody>
      </p:sp>
      <p:cxnSp>
        <p:nvCxnSpPr>
          <p:cNvPr id="327" name="Google Shape;327;p56"/>
          <p:cNvCxnSpPr/>
          <p:nvPr/>
        </p:nvCxnSpPr>
        <p:spPr>
          <a:xfrm>
            <a:off x="4569600" y="1494500"/>
            <a:ext cx="4574400" cy="0"/>
          </a:xfrm>
          <a:prstGeom prst="straightConnector1">
            <a:avLst/>
          </a:prstGeom>
          <a:noFill/>
          <a:ln cap="flat" cmpd="sng" w="9525">
            <a:solidFill>
              <a:schemeClr val="dk1"/>
            </a:solidFill>
            <a:prstDash val="solid"/>
            <a:round/>
            <a:headEnd len="med" w="med" type="none"/>
            <a:tailEnd len="med" w="med" type="none"/>
          </a:ln>
        </p:spPr>
      </p:cxnSp>
      <p:cxnSp>
        <p:nvCxnSpPr>
          <p:cNvPr id="328" name="Google Shape;328;p56"/>
          <p:cNvCxnSpPr/>
          <p:nvPr/>
        </p:nvCxnSpPr>
        <p:spPr>
          <a:xfrm>
            <a:off x="0" y="3568175"/>
            <a:ext cx="4574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9"/>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Condensed"/>
                <a:ea typeface="Roboto Condensed"/>
                <a:cs typeface="Roboto Condensed"/>
                <a:sym typeface="Roboto Condensed"/>
              </a:rPr>
              <a:t>Python </a:t>
            </a:r>
            <a:r>
              <a:rPr lang="en">
                <a:solidFill>
                  <a:schemeClr val="dk1"/>
                </a:solidFill>
              </a:rPr>
              <a:t>is an interpreted, </a:t>
            </a:r>
            <a:r>
              <a:rPr b="1" lang="en">
                <a:solidFill>
                  <a:schemeClr val="dk1"/>
                </a:solidFill>
                <a:latin typeface="Roboto Condensed"/>
                <a:ea typeface="Roboto Condensed"/>
                <a:cs typeface="Roboto Condensed"/>
                <a:sym typeface="Roboto Condensed"/>
              </a:rPr>
              <a:t>high-level</a:t>
            </a:r>
            <a:r>
              <a:rPr lang="en">
                <a:solidFill>
                  <a:schemeClr val="dk1"/>
                </a:solidFill>
              </a:rPr>
              <a:t>, </a:t>
            </a:r>
            <a:r>
              <a:rPr b="1" lang="en">
                <a:solidFill>
                  <a:schemeClr val="dk1"/>
                </a:solidFill>
                <a:latin typeface="Roboto Condensed"/>
                <a:ea typeface="Roboto Condensed"/>
                <a:cs typeface="Roboto Condensed"/>
                <a:sym typeface="Roboto Condensed"/>
              </a:rPr>
              <a:t>general-purpose</a:t>
            </a:r>
            <a:r>
              <a:rPr lang="en">
                <a:solidFill>
                  <a:schemeClr val="dk1"/>
                </a:solidFill>
              </a:rPr>
              <a:t> programming language. Created by </a:t>
            </a:r>
            <a:r>
              <a:rPr b="1" lang="en">
                <a:solidFill>
                  <a:schemeClr val="dk1"/>
                </a:solidFill>
                <a:latin typeface="Roboto Condensed"/>
                <a:ea typeface="Roboto Condensed"/>
                <a:cs typeface="Roboto Condensed"/>
                <a:sym typeface="Roboto Condensed"/>
              </a:rPr>
              <a:t>Guido van Rossum</a:t>
            </a:r>
            <a:r>
              <a:rPr lang="en">
                <a:solidFill>
                  <a:schemeClr val="dk1"/>
                </a:solidFill>
              </a:rPr>
              <a:t> and first released in 1991, Python's design philosophy emphasizes</a:t>
            </a:r>
            <a:r>
              <a:rPr b="1" lang="en">
                <a:solidFill>
                  <a:schemeClr val="dk1"/>
                </a:solidFill>
                <a:latin typeface="Roboto Condensed"/>
                <a:ea typeface="Roboto Condensed"/>
                <a:cs typeface="Roboto Condensed"/>
                <a:sym typeface="Roboto Condensed"/>
              </a:rPr>
              <a:t> code readability</a:t>
            </a:r>
            <a:r>
              <a:rPr lang="en">
                <a:solidFill>
                  <a:schemeClr val="dk1"/>
                </a:solidFill>
              </a:rPr>
              <a:t> with its notable use of significant whitespace. Its language constructs and object-oriented approach aim to help programmers write clear, logical code for small and large-scale projects.</a:t>
            </a:r>
            <a:endParaRPr>
              <a:solidFill>
                <a:schemeClr val="dk1"/>
              </a:solidFill>
            </a:endParaRPr>
          </a:p>
          <a:p>
            <a:pPr indent="0" lvl="0" marL="0" rtl="0" algn="l">
              <a:spcBef>
                <a:spcPts val="1600"/>
              </a:spcBef>
              <a:spcAft>
                <a:spcPts val="0"/>
              </a:spcAft>
              <a:buNone/>
            </a:pPr>
            <a:r>
              <a:rPr b="1" lang="en">
                <a:solidFill>
                  <a:schemeClr val="dk1"/>
                </a:solidFill>
                <a:latin typeface="Roboto Condensed"/>
                <a:ea typeface="Roboto Condensed"/>
                <a:cs typeface="Roboto Condensed"/>
                <a:sym typeface="Roboto Condensed"/>
              </a:rPr>
              <a:t>Python </a:t>
            </a:r>
            <a:r>
              <a:rPr lang="en">
                <a:solidFill>
                  <a:schemeClr val="dk1"/>
                </a:solidFill>
              </a:rPr>
              <a:t>supports </a:t>
            </a:r>
            <a:r>
              <a:rPr b="1" lang="en">
                <a:solidFill>
                  <a:schemeClr val="dk1"/>
                </a:solidFill>
                <a:latin typeface="Roboto Condensed"/>
                <a:ea typeface="Roboto Condensed"/>
                <a:cs typeface="Roboto Condensed"/>
                <a:sym typeface="Roboto Condensed"/>
              </a:rPr>
              <a:t>modules </a:t>
            </a:r>
            <a:r>
              <a:rPr lang="en">
                <a:solidFill>
                  <a:schemeClr val="dk1"/>
                </a:solidFill>
              </a:rPr>
              <a:t>and </a:t>
            </a:r>
            <a:r>
              <a:rPr b="1" lang="en">
                <a:solidFill>
                  <a:schemeClr val="dk1"/>
                </a:solidFill>
                <a:latin typeface="Roboto Condensed"/>
                <a:ea typeface="Roboto Condensed"/>
                <a:cs typeface="Roboto Condensed"/>
                <a:sym typeface="Roboto Condensed"/>
              </a:rPr>
              <a:t>packages</a:t>
            </a:r>
            <a:r>
              <a:rPr lang="en">
                <a:solidFill>
                  <a:schemeClr val="dk1"/>
                </a:solidFill>
              </a:rPr>
              <a:t>, which encourages </a:t>
            </a:r>
            <a:r>
              <a:rPr lang="en">
                <a:solidFill>
                  <a:schemeClr val="dk1"/>
                </a:solidFill>
              </a:rPr>
              <a:t>program modularit</a:t>
            </a:r>
            <a:r>
              <a:rPr lang="en">
                <a:solidFill>
                  <a:schemeClr val="dk1"/>
                </a:solidFill>
              </a:rPr>
              <a:t>y and code reuse. The </a:t>
            </a:r>
            <a:r>
              <a:rPr b="1" lang="en">
                <a:solidFill>
                  <a:schemeClr val="dk1"/>
                </a:solidFill>
                <a:latin typeface="Roboto Condensed"/>
                <a:ea typeface="Roboto Condensed"/>
                <a:cs typeface="Roboto Condensed"/>
                <a:sym typeface="Roboto Condensed"/>
              </a:rPr>
              <a:t>Python interpreter</a:t>
            </a:r>
            <a:r>
              <a:rPr lang="en">
                <a:solidFill>
                  <a:schemeClr val="dk1"/>
                </a:solidFill>
              </a:rPr>
              <a:t> and the </a:t>
            </a:r>
            <a:r>
              <a:rPr b="1" lang="en">
                <a:solidFill>
                  <a:schemeClr val="dk1"/>
                </a:solidFill>
                <a:latin typeface="Roboto Condensed"/>
                <a:ea typeface="Roboto Condensed"/>
                <a:cs typeface="Roboto Condensed"/>
                <a:sym typeface="Roboto Condensed"/>
              </a:rPr>
              <a:t>extensive standard library</a:t>
            </a:r>
            <a:r>
              <a:rPr lang="en">
                <a:solidFill>
                  <a:schemeClr val="dk1"/>
                </a:solidFill>
              </a:rPr>
              <a:t> are available in source or binary form without charge for all major platforms, and can be freely distributed.</a:t>
            </a:r>
            <a:endParaRPr>
              <a:solidFill>
                <a:schemeClr val="dk1"/>
              </a:solidFill>
            </a:endParaRPr>
          </a:p>
          <a:p>
            <a:pPr indent="0" lvl="0" marL="0" rtl="0" algn="l">
              <a:spcBef>
                <a:spcPts val="1600"/>
              </a:spcBef>
              <a:spcAft>
                <a:spcPts val="0"/>
              </a:spcAft>
              <a:buNone/>
            </a:pPr>
            <a:r>
              <a:rPr b="1" lang="en">
                <a:solidFill>
                  <a:schemeClr val="dk1"/>
                </a:solidFill>
                <a:latin typeface="Roboto Condensed"/>
                <a:ea typeface="Roboto Condensed"/>
                <a:cs typeface="Roboto Condensed"/>
                <a:sym typeface="Roboto Condensed"/>
              </a:rPr>
              <a:t>Python </a:t>
            </a:r>
            <a:r>
              <a:rPr lang="en">
                <a:solidFill>
                  <a:schemeClr val="dk1"/>
                </a:solidFill>
              </a:rPr>
              <a:t>can be used for things like:</a:t>
            </a:r>
            <a:endParaRPr>
              <a:solidFill>
                <a:schemeClr val="dk1"/>
              </a:solidFill>
            </a:endParaRPr>
          </a:p>
          <a:p>
            <a:pPr indent="-304800" lvl="0" marL="457200" rtl="0" algn="l">
              <a:spcBef>
                <a:spcPts val="1600"/>
              </a:spcBef>
              <a:spcAft>
                <a:spcPts val="0"/>
              </a:spcAft>
              <a:buClr>
                <a:schemeClr val="dk1"/>
              </a:buClr>
              <a:buSzPts val="1200"/>
              <a:buChar char="-"/>
            </a:pPr>
            <a:r>
              <a:rPr lang="en">
                <a:solidFill>
                  <a:schemeClr val="dk1"/>
                </a:solidFill>
              </a:rPr>
              <a:t>Back end (or server-side) web and mobile app development.</a:t>
            </a:r>
            <a:endParaRPr>
              <a:solidFill>
                <a:schemeClr val="dk1"/>
              </a:solidFill>
            </a:endParaRPr>
          </a:p>
          <a:p>
            <a:pPr indent="-304800" lvl="0" marL="457200" rtl="0" algn="l">
              <a:spcBef>
                <a:spcPts val="0"/>
              </a:spcBef>
              <a:spcAft>
                <a:spcPts val="0"/>
              </a:spcAft>
              <a:buClr>
                <a:schemeClr val="dk1"/>
              </a:buClr>
              <a:buSzPts val="1200"/>
              <a:buChar char="-"/>
            </a:pPr>
            <a:r>
              <a:rPr lang="en">
                <a:solidFill>
                  <a:schemeClr val="dk1"/>
                </a:solidFill>
              </a:rPr>
              <a:t>Desktop app and software development.</a:t>
            </a:r>
            <a:endParaRPr>
              <a:solidFill>
                <a:schemeClr val="dk1"/>
              </a:solidFill>
            </a:endParaRPr>
          </a:p>
          <a:p>
            <a:pPr indent="-304800" lvl="0" marL="457200" rtl="0" algn="l">
              <a:spcBef>
                <a:spcPts val="0"/>
              </a:spcBef>
              <a:spcAft>
                <a:spcPts val="0"/>
              </a:spcAft>
              <a:buClr>
                <a:schemeClr val="dk1"/>
              </a:buClr>
              <a:buSzPts val="1200"/>
              <a:buChar char="-"/>
            </a:pPr>
            <a:r>
              <a:rPr lang="en">
                <a:solidFill>
                  <a:schemeClr val="dk1"/>
                </a:solidFill>
              </a:rPr>
              <a:t>Processing big data and performing mathematical computations.</a:t>
            </a:r>
            <a:endParaRPr>
              <a:solidFill>
                <a:schemeClr val="dk1"/>
              </a:solidFill>
            </a:endParaRPr>
          </a:p>
          <a:p>
            <a:pPr indent="-304800" lvl="0" marL="457200" rtl="0" algn="l">
              <a:spcBef>
                <a:spcPts val="0"/>
              </a:spcBef>
              <a:spcAft>
                <a:spcPts val="0"/>
              </a:spcAft>
              <a:buClr>
                <a:schemeClr val="dk1"/>
              </a:buClr>
              <a:buSzPts val="1200"/>
              <a:buChar char="-"/>
            </a:pPr>
            <a:r>
              <a:rPr lang="en">
                <a:solidFill>
                  <a:schemeClr val="dk1"/>
                </a:solidFill>
              </a:rPr>
              <a:t>Writing system scripts (creating instructions that tell a computer system to “do” something).</a:t>
            </a:r>
            <a:endParaRPr>
              <a:solidFill>
                <a:schemeClr val="dk1"/>
              </a:solidFill>
            </a:endParaRPr>
          </a:p>
          <a:p>
            <a:pPr indent="0" lvl="0" marL="0" rtl="0" algn="l">
              <a:spcBef>
                <a:spcPts val="1600"/>
              </a:spcBef>
              <a:spcAft>
                <a:spcPts val="1600"/>
              </a:spcAft>
              <a:buNone/>
            </a:pPr>
            <a:r>
              <a:rPr lang="en">
                <a:solidFill>
                  <a:schemeClr val="dk1"/>
                </a:solidFill>
              </a:rPr>
              <a:t>But don’t let Python’s broad range scare you. Just like those more familiar-sounding languages, Python is an </a:t>
            </a:r>
            <a:r>
              <a:rPr b="1" lang="en">
                <a:solidFill>
                  <a:schemeClr val="dk1"/>
                </a:solidFill>
                <a:latin typeface="Roboto Condensed"/>
                <a:ea typeface="Roboto Condensed"/>
                <a:cs typeface="Roboto Condensed"/>
                <a:sym typeface="Roboto Condensed"/>
              </a:rPr>
              <a:t>easy to learn</a:t>
            </a:r>
            <a:r>
              <a:rPr lang="en">
                <a:solidFill>
                  <a:schemeClr val="dk1"/>
                </a:solidFill>
              </a:rPr>
              <a:t>, </a:t>
            </a:r>
            <a:r>
              <a:rPr b="1" lang="en">
                <a:solidFill>
                  <a:schemeClr val="dk1"/>
                </a:solidFill>
                <a:latin typeface="Roboto Condensed"/>
                <a:ea typeface="Roboto Condensed"/>
                <a:cs typeface="Roboto Condensed"/>
                <a:sym typeface="Roboto Condensed"/>
              </a:rPr>
              <a:t>in-demand</a:t>
            </a:r>
            <a:r>
              <a:rPr lang="en">
                <a:solidFill>
                  <a:schemeClr val="dk1"/>
                </a:solidFill>
              </a:rPr>
              <a:t> programming language that can exponentially increase your chances of getting hired and income in a matter of months.</a:t>
            </a:r>
            <a:endParaRPr>
              <a:solidFill>
                <a:schemeClr val="dk1"/>
              </a:solidFill>
            </a:endParaRPr>
          </a:p>
        </p:txBody>
      </p:sp>
      <p:sp>
        <p:nvSpPr>
          <p:cNvPr id="154" name="Google Shape;154;p29"/>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Python</a:t>
            </a:r>
            <a:endParaRPr/>
          </a:p>
          <a:p>
            <a:pPr indent="0" lvl="0" marL="0" rtl="0" algn="ctr">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0"/>
          <p:cNvSpPr txBox="1"/>
          <p:nvPr>
            <p:ph idx="1" type="body"/>
          </p:nvPr>
        </p:nvSpPr>
        <p:spPr>
          <a:xfrm>
            <a:off x="249350" y="877300"/>
            <a:ext cx="8641500" cy="41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Often, programmers fall in love with Python because of the </a:t>
            </a:r>
            <a:r>
              <a:rPr b="1" lang="en">
                <a:solidFill>
                  <a:schemeClr val="dk1"/>
                </a:solidFill>
                <a:latin typeface="Roboto Condensed"/>
                <a:ea typeface="Roboto Condensed"/>
                <a:cs typeface="Roboto Condensed"/>
                <a:sym typeface="Roboto Condensed"/>
              </a:rPr>
              <a:t>increased productivity</a:t>
            </a:r>
            <a:r>
              <a:rPr lang="en">
                <a:solidFill>
                  <a:schemeClr val="dk1"/>
                </a:solidFill>
              </a:rPr>
              <a:t> it provides. Since there is no compilation step, the edit-test-debug cycle is incredibly fast. </a:t>
            </a:r>
            <a:r>
              <a:rPr b="1" lang="en">
                <a:solidFill>
                  <a:schemeClr val="dk1"/>
                </a:solidFill>
                <a:latin typeface="Roboto Condensed"/>
                <a:ea typeface="Roboto Condensed"/>
                <a:cs typeface="Roboto Condensed"/>
                <a:sym typeface="Roboto Condensed"/>
              </a:rPr>
              <a:t>Debugging Python</a:t>
            </a:r>
            <a:r>
              <a:rPr lang="en">
                <a:solidFill>
                  <a:schemeClr val="dk1"/>
                </a:solidFill>
              </a:rPr>
              <a:t> programs is easy: a bug or bad input will never cause a segmentation fault. Instead, when the interpreter discovers an error, it raises an exception. When the program doesn't catch the exception, the interpreter prints a stack trace.</a:t>
            </a:r>
            <a:endParaRPr>
              <a:solidFill>
                <a:schemeClr val="dk1"/>
              </a:solidFill>
            </a:endParaRPr>
          </a:p>
          <a:p>
            <a:pPr indent="0" lvl="0" marL="0" rtl="0" algn="l">
              <a:spcBef>
                <a:spcPts val="1600"/>
              </a:spcBef>
              <a:spcAft>
                <a:spcPts val="0"/>
              </a:spcAft>
              <a:buNone/>
            </a:pPr>
            <a:r>
              <a:rPr b="1" lang="en" sz="1400">
                <a:solidFill>
                  <a:schemeClr val="dk1"/>
                </a:solidFill>
                <a:latin typeface="Roboto Condensed"/>
                <a:ea typeface="Roboto Condensed"/>
                <a:cs typeface="Roboto Condensed"/>
                <a:sym typeface="Roboto Condensed"/>
              </a:rPr>
              <a:t>The Zen of Python</a:t>
            </a:r>
            <a:endParaRPr b="1" sz="1400">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The </a:t>
            </a:r>
            <a:r>
              <a:rPr b="1" lang="en">
                <a:solidFill>
                  <a:schemeClr val="dk1"/>
                </a:solidFill>
                <a:latin typeface="Roboto Condensed"/>
                <a:ea typeface="Roboto Condensed"/>
                <a:cs typeface="Roboto Condensed"/>
                <a:sym typeface="Roboto Condensed"/>
              </a:rPr>
              <a:t>Zen of Python</a:t>
            </a:r>
            <a:r>
              <a:rPr lang="en">
                <a:solidFill>
                  <a:schemeClr val="dk1"/>
                </a:solidFill>
              </a:rPr>
              <a:t> is a collection of </a:t>
            </a:r>
            <a:r>
              <a:rPr b="1" lang="en">
                <a:solidFill>
                  <a:schemeClr val="dk1"/>
                </a:solidFill>
                <a:latin typeface="Roboto Condensed"/>
                <a:ea typeface="Roboto Condensed"/>
                <a:cs typeface="Roboto Condensed"/>
                <a:sym typeface="Roboto Condensed"/>
              </a:rPr>
              <a:t>19 "guiding principles"</a:t>
            </a:r>
            <a:r>
              <a:rPr lang="en">
                <a:solidFill>
                  <a:schemeClr val="dk1"/>
                </a:solidFill>
              </a:rPr>
              <a:t> for writing computer programs that influence the design of the Python programming language. Peters's list left open a 20th principle "for Guido to fill in", referring to Guido Van Rossum, the original author of the Python language. The vacancy for a 20th principle has not been filled.</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160" name="Google Shape;160;p30"/>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Python</a:t>
            </a:r>
            <a:endParaRPr/>
          </a:p>
          <a:p>
            <a:pPr indent="0" lvl="0" marL="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1"/>
          <p:cNvSpPr txBox="1"/>
          <p:nvPr>
            <p:ph idx="1" type="body"/>
          </p:nvPr>
        </p:nvSpPr>
        <p:spPr>
          <a:xfrm>
            <a:off x="249350" y="4096400"/>
            <a:ext cx="8641500" cy="9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Zen of Python is also included as an Easter egg in the Python interpreter, which can be displayed by entering:</a:t>
            </a:r>
            <a:endParaRPr>
              <a:solidFill>
                <a:schemeClr val="dk1"/>
              </a:solidFill>
            </a:endParaRPr>
          </a:p>
          <a:p>
            <a:pPr indent="0" lvl="0" marL="0" rtl="0" algn="l">
              <a:lnSpc>
                <a:spcPct val="150000"/>
              </a:lnSpc>
              <a:spcBef>
                <a:spcPts val="1600"/>
              </a:spcBef>
              <a:spcAft>
                <a:spcPts val="0"/>
              </a:spcAft>
              <a:buNone/>
            </a:pPr>
            <a:r>
              <a:rPr lang="en" sz="1500">
                <a:solidFill>
                  <a:srgbClr val="3F51B5"/>
                </a:solidFill>
                <a:latin typeface="Roboto Mono"/>
                <a:ea typeface="Roboto Mono"/>
                <a:cs typeface="Roboto Mono"/>
                <a:sym typeface="Roboto Mono"/>
              </a:rPr>
              <a:t>&gt;&gt;&gt; import</a:t>
            </a:r>
            <a:r>
              <a:rPr lang="en" sz="1500">
                <a:solidFill>
                  <a:srgbClr val="37474F"/>
                </a:solidFill>
                <a:latin typeface="Roboto Mono"/>
                <a:ea typeface="Roboto Mono"/>
                <a:cs typeface="Roboto Mono"/>
                <a:sym typeface="Roboto Mono"/>
              </a:rPr>
              <a:t> </a:t>
            </a:r>
            <a:r>
              <a:rPr lang="en" sz="1500">
                <a:solidFill>
                  <a:srgbClr val="3F51B5"/>
                </a:solidFill>
                <a:latin typeface="Roboto Mono"/>
                <a:ea typeface="Roboto Mono"/>
                <a:cs typeface="Roboto Mono"/>
                <a:sym typeface="Roboto Mono"/>
              </a:rPr>
              <a:t>this</a:t>
            </a:r>
            <a:endParaRPr>
              <a:solidFill>
                <a:schemeClr val="dk1"/>
              </a:solidFill>
            </a:endParaRPr>
          </a:p>
        </p:txBody>
      </p:sp>
      <p:sp>
        <p:nvSpPr>
          <p:cNvPr id="166" name="Google Shape;166;p31"/>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Zen of Python</a:t>
            </a:r>
            <a:endParaRPr/>
          </a:p>
          <a:p>
            <a:pPr indent="0" lvl="0" marL="0" rtl="0" algn="ctr">
              <a:spcBef>
                <a:spcPts val="0"/>
              </a:spcBef>
              <a:spcAft>
                <a:spcPts val="0"/>
              </a:spcAft>
              <a:buNone/>
            </a:pPr>
            <a:r>
              <a:t/>
            </a:r>
            <a:endParaRPr/>
          </a:p>
        </p:txBody>
      </p:sp>
      <p:graphicFrame>
        <p:nvGraphicFramePr>
          <p:cNvPr id="167" name="Google Shape;167;p31"/>
          <p:cNvGraphicFramePr/>
          <p:nvPr/>
        </p:nvGraphicFramePr>
        <p:xfrm>
          <a:off x="517400" y="949538"/>
          <a:ext cx="3000000" cy="3000000"/>
        </p:xfrm>
        <a:graphic>
          <a:graphicData uri="http://schemas.openxmlformats.org/drawingml/2006/table">
            <a:tbl>
              <a:tblPr>
                <a:noFill/>
                <a:tableStyleId>{EA24BAD3-97FC-4745-98E4-5302E191A894}</a:tableStyleId>
              </a:tblPr>
              <a:tblGrid>
                <a:gridCol w="2029075"/>
                <a:gridCol w="2029075"/>
                <a:gridCol w="2029075"/>
                <a:gridCol w="2029075"/>
              </a:tblGrid>
              <a:tr h="520600">
                <a:tc>
                  <a:txBody>
                    <a:bodyPr/>
                    <a:lstStyle/>
                    <a:p>
                      <a:pPr indent="0" lvl="0" marL="0" rtl="0" algn="ctr">
                        <a:spcBef>
                          <a:spcPts val="0"/>
                        </a:spcBef>
                        <a:spcAft>
                          <a:spcPts val="0"/>
                        </a:spcAft>
                        <a:buNone/>
                      </a:pPr>
                      <a:r>
                        <a:rPr lang="en" sz="1200">
                          <a:solidFill>
                            <a:schemeClr val="dk1"/>
                          </a:solidFill>
                          <a:latin typeface="Roboto Condensed Light"/>
                          <a:ea typeface="Roboto Condensed Light"/>
                          <a:cs typeface="Roboto Condensed Light"/>
                          <a:sym typeface="Roboto Condensed Light"/>
                        </a:rPr>
                        <a:t>Beautiful is better than ugly.</a:t>
                      </a:r>
                      <a:endParaRPr sz="1200">
                        <a:solidFill>
                          <a:schemeClr val="dk1"/>
                        </a:solidFill>
                        <a:latin typeface="Roboto Condensed Light"/>
                        <a:ea typeface="Roboto Condensed Light"/>
                        <a:cs typeface="Roboto Condensed Light"/>
                        <a:sym typeface="Roboto Condensed Light"/>
                      </a:endParaRPr>
                    </a:p>
                  </a:txBody>
                  <a:tcPr marT="91425" marB="91425" marR="91425" marL="91425" anchor="ctr">
                    <a:lnR cap="flat" cmpd="sng" w="9525">
                      <a:solidFill>
                        <a:srgbClr val="9E9E9E">
                          <a:alpha val="0"/>
                        </a:srgbClr>
                      </a:solidFill>
                      <a:prstDash val="solid"/>
                      <a:round/>
                      <a:headEnd len="sm" w="sm" type="none"/>
                      <a:tailEnd len="sm" w="sm" type="none"/>
                    </a:lnR>
                  </a:tcPr>
                </a:tc>
                <a:tc>
                  <a:txBody>
                    <a:bodyPr/>
                    <a:lstStyle/>
                    <a:p>
                      <a:pPr indent="0" lvl="0" marL="0" rtl="0" algn="ctr">
                        <a:spcBef>
                          <a:spcPts val="0"/>
                        </a:spcBef>
                        <a:spcAft>
                          <a:spcPts val="0"/>
                        </a:spcAft>
                        <a:buNone/>
                      </a:pPr>
                      <a:r>
                        <a:rPr lang="en" sz="1200">
                          <a:solidFill>
                            <a:schemeClr val="dk1"/>
                          </a:solidFill>
                          <a:latin typeface="Roboto Condensed Light"/>
                          <a:ea typeface="Roboto Condensed Light"/>
                          <a:cs typeface="Roboto Condensed Light"/>
                          <a:sym typeface="Roboto Condensed Light"/>
                        </a:rPr>
                        <a:t>Explicit is better than implicit.</a:t>
                      </a:r>
                      <a:endParaRPr sz="1200">
                        <a:solidFill>
                          <a:schemeClr val="dk1"/>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c>
                  <a:txBody>
                    <a:bodyPr/>
                    <a:lstStyle/>
                    <a:p>
                      <a:pPr indent="0" lvl="0" marL="0" rtl="0" algn="ctr">
                        <a:spcBef>
                          <a:spcPts val="0"/>
                        </a:spcBef>
                        <a:spcAft>
                          <a:spcPts val="0"/>
                        </a:spcAft>
                        <a:buNone/>
                      </a:pPr>
                      <a:r>
                        <a:rPr lang="en" sz="1200">
                          <a:solidFill>
                            <a:schemeClr val="dk1"/>
                          </a:solidFill>
                          <a:latin typeface="Roboto Condensed Light"/>
                          <a:ea typeface="Roboto Condensed Light"/>
                          <a:cs typeface="Roboto Condensed Light"/>
                          <a:sym typeface="Roboto Condensed Light"/>
                        </a:rPr>
                        <a:t>Simple is better than complex.</a:t>
                      </a:r>
                      <a:endParaRPr sz="1200">
                        <a:solidFill>
                          <a:schemeClr val="dk1"/>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c>
                  <a:txBody>
                    <a:bodyPr/>
                    <a:lstStyle/>
                    <a:p>
                      <a:pPr indent="0" lvl="0" marL="0" rtl="0" algn="ctr">
                        <a:spcBef>
                          <a:spcPts val="0"/>
                        </a:spcBef>
                        <a:spcAft>
                          <a:spcPts val="0"/>
                        </a:spcAft>
                        <a:buNone/>
                      </a:pPr>
                      <a:r>
                        <a:rPr lang="en" sz="1200">
                          <a:solidFill>
                            <a:schemeClr val="dk1"/>
                          </a:solidFill>
                          <a:latin typeface="Roboto Condensed Light"/>
                          <a:ea typeface="Roboto Condensed Light"/>
                          <a:cs typeface="Roboto Condensed Light"/>
                          <a:sym typeface="Roboto Condensed Light"/>
                        </a:rPr>
                        <a:t>Complex is better than complicated.</a:t>
                      </a:r>
                      <a:endParaRPr sz="1200">
                        <a:solidFill>
                          <a:schemeClr val="dk1"/>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tcPr>
                </a:tc>
              </a:tr>
              <a:tr h="381000">
                <a:tc>
                  <a:txBody>
                    <a:bodyPr/>
                    <a:lstStyle/>
                    <a:p>
                      <a:pPr indent="0" lvl="0" marL="0" rtl="0" algn="ctr">
                        <a:spcBef>
                          <a:spcPts val="0"/>
                        </a:spcBef>
                        <a:spcAft>
                          <a:spcPts val="0"/>
                        </a:spcAft>
                        <a:buNone/>
                      </a:pPr>
                      <a:r>
                        <a:rPr lang="en" sz="1200">
                          <a:solidFill>
                            <a:schemeClr val="dk1"/>
                          </a:solidFill>
                          <a:latin typeface="Roboto Condensed Light"/>
                          <a:ea typeface="Roboto Condensed Light"/>
                          <a:cs typeface="Roboto Condensed Light"/>
                          <a:sym typeface="Roboto Condensed Light"/>
                        </a:rPr>
                        <a:t>Flat is better than nested.</a:t>
                      </a:r>
                      <a:endParaRPr sz="1200">
                        <a:solidFill>
                          <a:schemeClr val="dk1"/>
                        </a:solidFill>
                        <a:latin typeface="Roboto Condensed Light"/>
                        <a:ea typeface="Roboto Condensed Light"/>
                        <a:cs typeface="Roboto Condensed Light"/>
                        <a:sym typeface="Roboto Condensed Light"/>
                      </a:endParaRPr>
                    </a:p>
                  </a:txBody>
                  <a:tcPr marT="91425" marB="91425" marR="91425" marL="91425" anchor="ctr">
                    <a:lnR cap="flat" cmpd="sng" w="9525">
                      <a:solidFill>
                        <a:srgbClr val="9E9E9E">
                          <a:alpha val="0"/>
                        </a:srgbClr>
                      </a:solidFill>
                      <a:prstDash val="solid"/>
                      <a:round/>
                      <a:headEnd len="sm" w="sm" type="none"/>
                      <a:tailEnd len="sm" w="sm" type="none"/>
                    </a:lnR>
                  </a:tcPr>
                </a:tc>
                <a:tc>
                  <a:txBody>
                    <a:bodyPr/>
                    <a:lstStyle/>
                    <a:p>
                      <a:pPr indent="0" lvl="0" marL="0" rtl="0" algn="ctr">
                        <a:spcBef>
                          <a:spcPts val="0"/>
                        </a:spcBef>
                        <a:spcAft>
                          <a:spcPts val="0"/>
                        </a:spcAft>
                        <a:buNone/>
                      </a:pPr>
                      <a:r>
                        <a:rPr lang="en" sz="1200">
                          <a:solidFill>
                            <a:schemeClr val="dk1"/>
                          </a:solidFill>
                          <a:latin typeface="Roboto Condensed Light"/>
                          <a:ea typeface="Roboto Condensed Light"/>
                          <a:cs typeface="Roboto Condensed Light"/>
                          <a:sym typeface="Roboto Condensed Light"/>
                        </a:rPr>
                        <a:t>Sparse is better than dense.</a:t>
                      </a:r>
                      <a:endParaRPr sz="1200">
                        <a:solidFill>
                          <a:schemeClr val="dk1"/>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c>
                  <a:txBody>
                    <a:bodyPr/>
                    <a:lstStyle/>
                    <a:p>
                      <a:pPr indent="0" lvl="0" marL="0" rtl="0" algn="ctr">
                        <a:spcBef>
                          <a:spcPts val="0"/>
                        </a:spcBef>
                        <a:spcAft>
                          <a:spcPts val="0"/>
                        </a:spcAft>
                        <a:buNone/>
                      </a:pPr>
                      <a:r>
                        <a:rPr lang="en" sz="1200">
                          <a:solidFill>
                            <a:schemeClr val="dk1"/>
                          </a:solidFill>
                          <a:latin typeface="Roboto Condensed Light"/>
                          <a:ea typeface="Roboto Condensed Light"/>
                          <a:cs typeface="Roboto Condensed Light"/>
                          <a:sym typeface="Roboto Condensed Light"/>
                        </a:rPr>
                        <a:t>Readability counts.</a:t>
                      </a:r>
                      <a:endParaRPr sz="1200">
                        <a:solidFill>
                          <a:schemeClr val="dk1"/>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c>
                  <a:txBody>
                    <a:bodyPr/>
                    <a:lstStyle/>
                    <a:p>
                      <a:pPr indent="0" lvl="0" marL="0" rtl="0" algn="ctr">
                        <a:spcBef>
                          <a:spcPts val="0"/>
                        </a:spcBef>
                        <a:spcAft>
                          <a:spcPts val="0"/>
                        </a:spcAft>
                        <a:buNone/>
                      </a:pPr>
                      <a:r>
                        <a:rPr lang="en" sz="1200">
                          <a:solidFill>
                            <a:schemeClr val="dk1"/>
                          </a:solidFill>
                          <a:latin typeface="Roboto Condensed Light"/>
                          <a:ea typeface="Roboto Condensed Light"/>
                          <a:cs typeface="Roboto Condensed Light"/>
                          <a:sym typeface="Roboto Condensed Light"/>
                        </a:rPr>
                        <a:t>Special cases aren't special enough to break the rules.</a:t>
                      </a:r>
                      <a:endParaRPr sz="1200">
                        <a:solidFill>
                          <a:schemeClr val="dk1"/>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tcPr>
                </a:tc>
              </a:tr>
              <a:tr h="381000">
                <a:tc>
                  <a:txBody>
                    <a:bodyPr/>
                    <a:lstStyle/>
                    <a:p>
                      <a:pPr indent="0" lvl="0" marL="0" rtl="0" algn="ctr">
                        <a:spcBef>
                          <a:spcPts val="0"/>
                        </a:spcBef>
                        <a:spcAft>
                          <a:spcPts val="0"/>
                        </a:spcAft>
                        <a:buNone/>
                      </a:pPr>
                      <a:r>
                        <a:rPr lang="en" sz="1200">
                          <a:solidFill>
                            <a:schemeClr val="dk1"/>
                          </a:solidFill>
                          <a:latin typeface="Roboto Condensed Light"/>
                          <a:ea typeface="Roboto Condensed Light"/>
                          <a:cs typeface="Roboto Condensed Light"/>
                          <a:sym typeface="Roboto Condensed Light"/>
                        </a:rPr>
                        <a:t>Although practicality beats purity.</a:t>
                      </a:r>
                      <a:endParaRPr sz="1200">
                        <a:solidFill>
                          <a:schemeClr val="dk1"/>
                        </a:solidFill>
                        <a:latin typeface="Roboto Condensed Light"/>
                        <a:ea typeface="Roboto Condensed Light"/>
                        <a:cs typeface="Roboto Condensed Light"/>
                        <a:sym typeface="Roboto Condensed Light"/>
                      </a:endParaRPr>
                    </a:p>
                  </a:txBody>
                  <a:tcPr marT="91425" marB="91425" marR="91425" marL="91425" anchor="ctr">
                    <a:lnR cap="flat" cmpd="sng" w="9525">
                      <a:solidFill>
                        <a:srgbClr val="9E9E9E">
                          <a:alpha val="0"/>
                        </a:srgbClr>
                      </a:solidFill>
                      <a:prstDash val="solid"/>
                      <a:round/>
                      <a:headEnd len="sm" w="sm" type="none"/>
                      <a:tailEnd len="sm" w="sm" type="none"/>
                    </a:lnR>
                  </a:tcPr>
                </a:tc>
                <a:tc>
                  <a:txBody>
                    <a:bodyPr/>
                    <a:lstStyle/>
                    <a:p>
                      <a:pPr indent="0" lvl="0" marL="0" rtl="0" algn="ctr">
                        <a:spcBef>
                          <a:spcPts val="0"/>
                        </a:spcBef>
                        <a:spcAft>
                          <a:spcPts val="0"/>
                        </a:spcAft>
                        <a:buNone/>
                      </a:pPr>
                      <a:r>
                        <a:rPr lang="en" sz="1200">
                          <a:solidFill>
                            <a:schemeClr val="dk1"/>
                          </a:solidFill>
                          <a:latin typeface="Roboto Condensed Light"/>
                          <a:ea typeface="Roboto Condensed Light"/>
                          <a:cs typeface="Roboto Condensed Light"/>
                          <a:sym typeface="Roboto Condensed Light"/>
                        </a:rPr>
                        <a:t>Errors should never pass silently.</a:t>
                      </a:r>
                      <a:endParaRPr sz="1200">
                        <a:solidFill>
                          <a:schemeClr val="dk1"/>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c>
                  <a:txBody>
                    <a:bodyPr/>
                    <a:lstStyle/>
                    <a:p>
                      <a:pPr indent="0" lvl="0" marL="0" rtl="0" algn="ctr">
                        <a:spcBef>
                          <a:spcPts val="0"/>
                        </a:spcBef>
                        <a:spcAft>
                          <a:spcPts val="0"/>
                        </a:spcAft>
                        <a:buNone/>
                      </a:pPr>
                      <a:r>
                        <a:rPr lang="en" sz="1200">
                          <a:solidFill>
                            <a:schemeClr val="dk1"/>
                          </a:solidFill>
                          <a:latin typeface="Roboto Condensed Light"/>
                          <a:ea typeface="Roboto Condensed Light"/>
                          <a:cs typeface="Roboto Condensed Light"/>
                          <a:sym typeface="Roboto Condensed Light"/>
                        </a:rPr>
                        <a:t>Unless explicitly silenced.</a:t>
                      </a:r>
                      <a:endParaRPr sz="1200">
                        <a:solidFill>
                          <a:schemeClr val="dk1"/>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c>
                  <a:txBody>
                    <a:bodyPr/>
                    <a:lstStyle/>
                    <a:p>
                      <a:pPr indent="0" lvl="0" marL="0" rtl="0" algn="ctr">
                        <a:spcBef>
                          <a:spcPts val="0"/>
                        </a:spcBef>
                        <a:spcAft>
                          <a:spcPts val="0"/>
                        </a:spcAft>
                        <a:buNone/>
                      </a:pPr>
                      <a:r>
                        <a:rPr lang="en" sz="1200">
                          <a:solidFill>
                            <a:schemeClr val="dk1"/>
                          </a:solidFill>
                          <a:latin typeface="Roboto Condensed Light"/>
                          <a:ea typeface="Roboto Condensed Light"/>
                          <a:cs typeface="Roboto Condensed Light"/>
                          <a:sym typeface="Roboto Condensed Light"/>
                        </a:rPr>
                        <a:t>In the face of ambiguity, refuse the temptation to guess.</a:t>
                      </a:r>
                      <a:endParaRPr sz="1200">
                        <a:solidFill>
                          <a:schemeClr val="dk1"/>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tcPr>
                </a:tc>
              </a:tr>
              <a:tr h="381000">
                <a:tc>
                  <a:txBody>
                    <a:bodyPr/>
                    <a:lstStyle/>
                    <a:p>
                      <a:pPr indent="0" lvl="0" marL="0" rtl="0" algn="ctr">
                        <a:spcBef>
                          <a:spcPts val="0"/>
                        </a:spcBef>
                        <a:spcAft>
                          <a:spcPts val="0"/>
                        </a:spcAft>
                        <a:buNone/>
                      </a:pPr>
                      <a:r>
                        <a:rPr lang="en" sz="1200">
                          <a:solidFill>
                            <a:schemeClr val="dk1"/>
                          </a:solidFill>
                          <a:latin typeface="Roboto Condensed Light"/>
                          <a:ea typeface="Roboto Condensed Light"/>
                          <a:cs typeface="Roboto Condensed Light"/>
                          <a:sym typeface="Roboto Condensed Light"/>
                        </a:rPr>
                        <a:t>There should be one—and preferably only one—obvious way to do it.</a:t>
                      </a:r>
                      <a:endParaRPr sz="1200">
                        <a:solidFill>
                          <a:schemeClr val="dk1"/>
                        </a:solidFill>
                        <a:latin typeface="Roboto Condensed Light"/>
                        <a:ea typeface="Roboto Condensed Light"/>
                        <a:cs typeface="Roboto Condensed Light"/>
                        <a:sym typeface="Roboto Condensed Light"/>
                      </a:endParaRPr>
                    </a:p>
                  </a:txBody>
                  <a:tcPr marT="91425" marB="91425" marR="91425" marL="91425" anchor="ctr">
                    <a:lnR cap="flat" cmpd="sng" w="9525">
                      <a:solidFill>
                        <a:srgbClr val="9E9E9E">
                          <a:alpha val="0"/>
                        </a:srgbClr>
                      </a:solidFill>
                      <a:prstDash val="solid"/>
                      <a:round/>
                      <a:headEnd len="sm" w="sm" type="none"/>
                      <a:tailEnd len="sm" w="sm" type="none"/>
                    </a:lnR>
                  </a:tcPr>
                </a:tc>
                <a:tc>
                  <a:txBody>
                    <a:bodyPr/>
                    <a:lstStyle/>
                    <a:p>
                      <a:pPr indent="0" lvl="0" marL="0" rtl="0" algn="ctr">
                        <a:spcBef>
                          <a:spcPts val="0"/>
                        </a:spcBef>
                        <a:spcAft>
                          <a:spcPts val="0"/>
                        </a:spcAft>
                        <a:buNone/>
                      </a:pPr>
                      <a:r>
                        <a:rPr lang="en" sz="1200">
                          <a:solidFill>
                            <a:schemeClr val="dk1"/>
                          </a:solidFill>
                          <a:latin typeface="Roboto Condensed Light"/>
                          <a:ea typeface="Roboto Condensed Light"/>
                          <a:cs typeface="Roboto Condensed Light"/>
                          <a:sym typeface="Roboto Condensed Light"/>
                        </a:rPr>
                        <a:t>Although that way may not be obvious at first unless you're Dutch.</a:t>
                      </a:r>
                      <a:endParaRPr sz="1200">
                        <a:solidFill>
                          <a:schemeClr val="dk1"/>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c>
                  <a:txBody>
                    <a:bodyPr/>
                    <a:lstStyle/>
                    <a:p>
                      <a:pPr indent="0" lvl="0" marL="0" rtl="0" algn="ctr">
                        <a:spcBef>
                          <a:spcPts val="0"/>
                        </a:spcBef>
                        <a:spcAft>
                          <a:spcPts val="0"/>
                        </a:spcAft>
                        <a:buNone/>
                      </a:pPr>
                      <a:r>
                        <a:rPr lang="en" sz="1200">
                          <a:solidFill>
                            <a:schemeClr val="dk1"/>
                          </a:solidFill>
                          <a:latin typeface="Roboto Condensed Light"/>
                          <a:ea typeface="Roboto Condensed Light"/>
                          <a:cs typeface="Roboto Condensed Light"/>
                          <a:sym typeface="Roboto Condensed Light"/>
                        </a:rPr>
                        <a:t>Now is better than never.</a:t>
                      </a:r>
                      <a:endParaRPr sz="1200">
                        <a:solidFill>
                          <a:schemeClr val="dk1"/>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c>
                  <a:txBody>
                    <a:bodyPr/>
                    <a:lstStyle/>
                    <a:p>
                      <a:pPr indent="0" lvl="0" marL="0" rtl="0" algn="ctr">
                        <a:spcBef>
                          <a:spcPts val="0"/>
                        </a:spcBef>
                        <a:spcAft>
                          <a:spcPts val="0"/>
                        </a:spcAft>
                        <a:buNone/>
                      </a:pPr>
                      <a:r>
                        <a:rPr lang="en" sz="1200">
                          <a:solidFill>
                            <a:schemeClr val="dk1"/>
                          </a:solidFill>
                          <a:latin typeface="Roboto Condensed Light"/>
                          <a:ea typeface="Roboto Condensed Light"/>
                          <a:cs typeface="Roboto Condensed Light"/>
                          <a:sym typeface="Roboto Condensed Light"/>
                        </a:rPr>
                        <a:t>Although never is often better than right now.</a:t>
                      </a:r>
                      <a:endParaRPr sz="1200">
                        <a:solidFill>
                          <a:schemeClr val="dk1"/>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tcPr>
                </a:tc>
              </a:tr>
              <a:tr h="381000">
                <a:tc>
                  <a:txBody>
                    <a:bodyPr/>
                    <a:lstStyle/>
                    <a:p>
                      <a:pPr indent="0" lvl="0" marL="0" rtl="0" algn="ctr">
                        <a:spcBef>
                          <a:spcPts val="0"/>
                        </a:spcBef>
                        <a:spcAft>
                          <a:spcPts val="0"/>
                        </a:spcAft>
                        <a:buNone/>
                      </a:pPr>
                      <a:r>
                        <a:rPr lang="en" sz="1200">
                          <a:solidFill>
                            <a:schemeClr val="dk1"/>
                          </a:solidFill>
                          <a:latin typeface="Roboto Condensed Light"/>
                          <a:ea typeface="Roboto Condensed Light"/>
                          <a:cs typeface="Roboto Condensed Light"/>
                          <a:sym typeface="Roboto Condensed Light"/>
                        </a:rPr>
                        <a:t>If the implementation is hard to explain, it's a bad idea.</a:t>
                      </a:r>
                      <a:endParaRPr sz="1200">
                        <a:solidFill>
                          <a:schemeClr val="dk1"/>
                        </a:solidFill>
                        <a:latin typeface="Roboto Condensed Light"/>
                        <a:ea typeface="Roboto Condensed Light"/>
                        <a:cs typeface="Roboto Condensed Light"/>
                        <a:sym typeface="Roboto Condensed Light"/>
                      </a:endParaRPr>
                    </a:p>
                  </a:txBody>
                  <a:tcPr marT="91425" marB="91425" marR="91425" marL="91425" anchor="ctr">
                    <a:lnR cap="flat" cmpd="sng" w="9525">
                      <a:solidFill>
                        <a:srgbClr val="9E9E9E">
                          <a:alpha val="0"/>
                        </a:srgbClr>
                      </a:solidFill>
                      <a:prstDash val="solid"/>
                      <a:round/>
                      <a:headEnd len="sm" w="sm" type="none"/>
                      <a:tailEnd len="sm" w="sm" type="none"/>
                    </a:lnR>
                  </a:tcPr>
                </a:tc>
                <a:tc>
                  <a:txBody>
                    <a:bodyPr/>
                    <a:lstStyle/>
                    <a:p>
                      <a:pPr indent="0" lvl="0" marL="0" rtl="0" algn="ctr">
                        <a:spcBef>
                          <a:spcPts val="0"/>
                        </a:spcBef>
                        <a:spcAft>
                          <a:spcPts val="0"/>
                        </a:spcAft>
                        <a:buNone/>
                      </a:pPr>
                      <a:r>
                        <a:rPr lang="en" sz="1200">
                          <a:solidFill>
                            <a:schemeClr val="dk1"/>
                          </a:solidFill>
                          <a:latin typeface="Roboto Condensed Light"/>
                          <a:ea typeface="Roboto Condensed Light"/>
                          <a:cs typeface="Roboto Condensed Light"/>
                          <a:sym typeface="Roboto Condensed Light"/>
                        </a:rPr>
                        <a:t>If the implementation is easy to explain, it may be a good idea.</a:t>
                      </a:r>
                      <a:endParaRPr sz="1200">
                        <a:solidFill>
                          <a:schemeClr val="dk1"/>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c>
                  <a:txBody>
                    <a:bodyPr/>
                    <a:lstStyle/>
                    <a:p>
                      <a:pPr indent="0" lvl="0" marL="0" rtl="0" algn="ctr">
                        <a:spcBef>
                          <a:spcPts val="0"/>
                        </a:spcBef>
                        <a:spcAft>
                          <a:spcPts val="0"/>
                        </a:spcAft>
                        <a:buNone/>
                      </a:pPr>
                      <a:r>
                        <a:rPr lang="en" sz="1200">
                          <a:solidFill>
                            <a:schemeClr val="dk1"/>
                          </a:solidFill>
                          <a:latin typeface="Roboto Condensed Light"/>
                          <a:ea typeface="Roboto Condensed Light"/>
                          <a:cs typeface="Roboto Condensed Light"/>
                          <a:sym typeface="Roboto Condensed Light"/>
                        </a:rPr>
                        <a:t>Namespaces are one honking great idea—let's do more of those!</a:t>
                      </a:r>
                      <a:endParaRPr sz="1200">
                        <a:solidFill>
                          <a:schemeClr val="dk1"/>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c>
                  <a:txBody>
                    <a:bodyPr/>
                    <a:lstStyle/>
                    <a:p>
                      <a:pPr indent="0" lvl="0" marL="0" rtl="0" algn="ctr">
                        <a:spcBef>
                          <a:spcPts val="0"/>
                        </a:spcBef>
                        <a:spcAft>
                          <a:spcPts val="0"/>
                        </a:spcAft>
                        <a:buNone/>
                      </a:pPr>
                      <a:r>
                        <a:rPr lang="en" sz="1200">
                          <a:solidFill>
                            <a:schemeClr val="dk1"/>
                          </a:solidFill>
                          <a:latin typeface="Roboto Condensed Light"/>
                          <a:ea typeface="Roboto Condensed Light"/>
                          <a:cs typeface="Roboto Condensed Light"/>
                          <a:sym typeface="Roboto Condensed Light"/>
                        </a:rPr>
                        <a:t>-</a:t>
                      </a:r>
                      <a:endParaRPr sz="1200">
                        <a:solidFill>
                          <a:schemeClr val="dk1"/>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2"/>
          <p:cNvSpPr txBox="1"/>
          <p:nvPr>
            <p:ph type="ctrTitle"/>
          </p:nvPr>
        </p:nvSpPr>
        <p:spPr>
          <a:xfrm>
            <a:off x="2638350" y="659498"/>
            <a:ext cx="3867300" cy="20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Questions?</a:t>
            </a:r>
            <a:endParaRPr sz="2800"/>
          </a:p>
        </p:txBody>
      </p:sp>
      <p:cxnSp>
        <p:nvCxnSpPr>
          <p:cNvPr id="173" name="Google Shape;173;p32"/>
          <p:cNvCxnSpPr/>
          <p:nvPr/>
        </p:nvCxnSpPr>
        <p:spPr>
          <a:xfrm>
            <a:off x="4569600" y="1494500"/>
            <a:ext cx="4574400" cy="0"/>
          </a:xfrm>
          <a:prstGeom prst="straightConnector1">
            <a:avLst/>
          </a:prstGeom>
          <a:noFill/>
          <a:ln cap="flat" cmpd="sng" w="9525">
            <a:solidFill>
              <a:schemeClr val="dk1"/>
            </a:solidFill>
            <a:prstDash val="solid"/>
            <a:round/>
            <a:headEnd len="med" w="med" type="none"/>
            <a:tailEnd len="med" w="med" type="none"/>
          </a:ln>
        </p:spPr>
      </p:cxnSp>
      <p:cxnSp>
        <p:nvCxnSpPr>
          <p:cNvPr id="174" name="Google Shape;174;p32"/>
          <p:cNvCxnSpPr/>
          <p:nvPr/>
        </p:nvCxnSpPr>
        <p:spPr>
          <a:xfrm>
            <a:off x="0" y="3568175"/>
            <a:ext cx="4574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3"/>
          <p:cNvSpPr txBox="1"/>
          <p:nvPr>
            <p:ph type="ctrTitle"/>
          </p:nvPr>
        </p:nvSpPr>
        <p:spPr>
          <a:xfrm flipH="1">
            <a:off x="1147625" y="2932750"/>
            <a:ext cx="76056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PYTHON ENVIRONMENT</a:t>
            </a:r>
            <a:endParaRPr/>
          </a:p>
        </p:txBody>
      </p:sp>
      <p:sp>
        <p:nvSpPr>
          <p:cNvPr id="180" name="Google Shape;180;p33"/>
          <p:cNvSpPr txBox="1"/>
          <p:nvPr>
            <p:ph idx="2" type="title"/>
          </p:nvPr>
        </p:nvSpPr>
        <p:spPr>
          <a:xfrm flipH="1">
            <a:off x="1147579" y="201905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cxnSp>
        <p:nvCxnSpPr>
          <p:cNvPr id="181" name="Google Shape;181;p33"/>
          <p:cNvCxnSpPr/>
          <p:nvPr/>
        </p:nvCxnSpPr>
        <p:spPr>
          <a:xfrm>
            <a:off x="0" y="4028275"/>
            <a:ext cx="1561500" cy="0"/>
          </a:xfrm>
          <a:prstGeom prst="straightConnector1">
            <a:avLst/>
          </a:prstGeom>
          <a:noFill/>
          <a:ln cap="flat" cmpd="sng" w="9525">
            <a:solidFill>
              <a:schemeClr val="dk1"/>
            </a:solidFill>
            <a:prstDash val="solid"/>
            <a:round/>
            <a:headEnd len="med" w="med" type="none"/>
            <a:tailEnd len="med" w="med" type="none"/>
          </a:ln>
        </p:spPr>
      </p:cxnSp>
      <p:sp>
        <p:nvSpPr>
          <p:cNvPr id="182" name="Google Shape;182;p33"/>
          <p:cNvSpPr txBox="1"/>
          <p:nvPr>
            <p:ph idx="1" type="subTitle"/>
          </p:nvPr>
        </p:nvSpPr>
        <p:spPr>
          <a:xfrm>
            <a:off x="1147575" y="4028950"/>
            <a:ext cx="52071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cross-platform language.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4"/>
          <p:cNvSpPr txBox="1"/>
          <p:nvPr>
            <p:ph idx="1" type="body"/>
          </p:nvPr>
        </p:nvSpPr>
        <p:spPr>
          <a:xfrm>
            <a:off x="249350" y="991800"/>
            <a:ext cx="8641500" cy="4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Python is a </a:t>
            </a:r>
            <a:r>
              <a:rPr b="1" lang="en">
                <a:solidFill>
                  <a:schemeClr val="dk1"/>
                </a:solidFill>
                <a:latin typeface="Roboto Condensed"/>
                <a:ea typeface="Roboto Condensed"/>
                <a:cs typeface="Roboto Condensed"/>
                <a:sym typeface="Roboto Condensed"/>
              </a:rPr>
              <a:t>cross-platform programming language</a:t>
            </a:r>
            <a:r>
              <a:rPr lang="en">
                <a:solidFill>
                  <a:schemeClr val="dk1"/>
                </a:solidFill>
              </a:rPr>
              <a:t>, which means it runs on all the major operating systems. Any Python program you write should run on any modern computer that has Python installed.</a:t>
            </a:r>
            <a:endParaRPr>
              <a:solidFill>
                <a:schemeClr val="dk1"/>
              </a:solidFill>
            </a:endParaRPr>
          </a:p>
          <a:p>
            <a:pPr indent="0" lvl="0" marL="0" rtl="0" algn="l">
              <a:spcBef>
                <a:spcPts val="1600"/>
              </a:spcBef>
              <a:spcAft>
                <a:spcPts val="0"/>
              </a:spcAft>
              <a:buNone/>
            </a:pPr>
            <a:r>
              <a:rPr b="1" lang="en" sz="1400">
                <a:solidFill>
                  <a:schemeClr val="dk1"/>
                </a:solidFill>
                <a:latin typeface="Roboto Condensed"/>
                <a:ea typeface="Roboto Condensed"/>
                <a:cs typeface="Roboto Condensed"/>
                <a:sym typeface="Roboto Condensed"/>
              </a:rPr>
              <a:t>Python Versions</a:t>
            </a:r>
            <a:endParaRPr b="1" sz="1400">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Every programming language evolves as new ideas and technologies emerge, and the developers of Python have continually made the language more versatile and powerful. </a:t>
            </a:r>
            <a:endParaRPr>
              <a:solidFill>
                <a:schemeClr val="dk1"/>
              </a:solidFill>
            </a:endParaRPr>
          </a:p>
          <a:p>
            <a:pPr indent="0" lvl="0" marL="0" rtl="0" algn="l">
              <a:spcBef>
                <a:spcPts val="1600"/>
              </a:spcBef>
              <a:spcAft>
                <a:spcPts val="0"/>
              </a:spcAft>
              <a:buNone/>
            </a:pPr>
            <a:r>
              <a:rPr b="1" lang="en" sz="1400">
                <a:solidFill>
                  <a:schemeClr val="dk1"/>
                </a:solidFill>
                <a:latin typeface="Roboto Condensed"/>
                <a:ea typeface="Roboto Condensed"/>
                <a:cs typeface="Roboto Condensed"/>
                <a:sym typeface="Roboto Condensed"/>
              </a:rPr>
              <a:t>Running Snippets of Python Code</a:t>
            </a:r>
            <a:endParaRPr b="1" sz="1400">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You can run Python’s interpreter in a terminal window, allowing you to try bits of Python code without having to save and run an entire program.</a:t>
            </a:r>
            <a:endParaRPr>
              <a:solidFill>
                <a:schemeClr val="dk1"/>
              </a:solidFill>
            </a:endParaRPr>
          </a:p>
          <a:p>
            <a:pPr indent="0" lvl="0" marL="0" rtl="0" algn="l">
              <a:spcBef>
                <a:spcPts val="1600"/>
              </a:spcBef>
              <a:spcAft>
                <a:spcPts val="0"/>
              </a:spcAft>
              <a:buNone/>
            </a:pPr>
            <a:r>
              <a:rPr b="1" lang="en">
                <a:solidFill>
                  <a:schemeClr val="dk1"/>
                </a:solidFill>
                <a:latin typeface="Roboto Condensed"/>
                <a:ea typeface="Roboto Condensed"/>
                <a:cs typeface="Roboto Condensed"/>
                <a:sym typeface="Roboto Condensed"/>
              </a:rPr>
              <a:t>Python IDEs and Code Editors</a:t>
            </a:r>
            <a:endParaRPr b="1">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rPr lang="en">
                <a:solidFill>
                  <a:schemeClr val="dk1"/>
                </a:solidFill>
              </a:rPr>
              <a:t>Writing Python using IDLE or the Python Shell is great for simple things, but those tools quickly turn larger programming projects into frustrating pits of despair. Using an IDE, or even just a good dedicated code editor, makes coding fun.</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188" name="Google Shape;188;p34"/>
          <p:cNvSpPr txBox="1"/>
          <p:nvPr>
            <p:ph type="ctrTitle"/>
          </p:nvPr>
        </p:nvSpPr>
        <p:spPr>
          <a:xfrm>
            <a:off x="1964850" y="352850"/>
            <a:ext cx="5214300" cy="62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Python Environment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ech Newsletter by Slidesgo">
  <a:themeElements>
    <a:clrScheme name="Simple Light">
      <a:dk1>
        <a:srgbClr val="434343"/>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